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56" r:id="rId2"/>
    <p:sldId id="261" r:id="rId3"/>
    <p:sldId id="259" r:id="rId4"/>
    <p:sldId id="260" r:id="rId5"/>
    <p:sldId id="262" r:id="rId6"/>
    <p:sldId id="257" r:id="rId7"/>
    <p:sldId id="263" r:id="rId8"/>
    <p:sldId id="264" r:id="rId9"/>
    <p:sldId id="258" r:id="rId10"/>
    <p:sldId id="298" r:id="rId11"/>
    <p:sldId id="266" r:id="rId12"/>
    <p:sldId id="265" r:id="rId13"/>
    <p:sldId id="299" r:id="rId14"/>
    <p:sldId id="300" r:id="rId15"/>
    <p:sldId id="301" r:id="rId16"/>
    <p:sldId id="302" r:id="rId1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113" d="100"/>
          <a:sy n="113" d="100"/>
        </p:scale>
        <p:origin x="-40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20/03/19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461872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3A1C593-65D0-4073-BCC9-577B9352EA97}" type="datetimeFigureOut">
              <a:rPr lang="en-US" smtClean="0"/>
              <a:t>20/03/19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523025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3A1C593-65D0-4073-BCC9-577B9352EA97}" type="datetimeFigureOut">
              <a:rPr lang="en-US" smtClean="0"/>
              <a:t>20/03/19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725905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20/03/19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46177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3A1C593-65D0-4073-BCC9-577B9352EA97}" type="datetimeFigureOut">
              <a:rPr lang="en-US" smtClean="0"/>
              <a:t>20/03/19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444899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63A1C593-65D0-4073-BCC9-577B9352EA97}" type="datetimeFigureOut">
              <a:rPr lang="en-US" smtClean="0"/>
              <a:t>20/03/19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93586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Date Placeholder 1"/>
          <p:cNvSpPr>
            <a:spLocks noGrp="1"/>
          </p:cNvSpPr>
          <p:nvPr>
            <p:ph type="dt" sz="half" idx="10"/>
          </p:nvPr>
        </p:nvSpPr>
        <p:spPr/>
        <p:txBody>
          <a:bodyPr/>
          <a:lstStyle/>
          <a:p>
            <a:fld id="{63A1C593-65D0-4073-BCC9-577B9352EA97}" type="datetimeFigureOut">
              <a:rPr lang="en-US" smtClean="0"/>
              <a:t>20/03/19</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281665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 dello schema</a:t>
            </a:r>
            <a:endParaRPr lang="en-US" dirty="0"/>
          </a:p>
        </p:txBody>
      </p:sp>
      <p:sp>
        <p:nvSpPr>
          <p:cNvPr id="2" name="Date Placeholder 1"/>
          <p:cNvSpPr>
            <a:spLocks noGrp="1"/>
          </p:cNvSpPr>
          <p:nvPr>
            <p:ph type="dt" sz="half" idx="10"/>
          </p:nvPr>
        </p:nvSpPr>
        <p:spPr/>
        <p:txBody>
          <a:bodyPr/>
          <a:lstStyle/>
          <a:p>
            <a:fld id="{63A1C593-65D0-4073-BCC9-577B9352EA97}" type="datetimeFigureOut">
              <a:rPr lang="en-US" smtClean="0"/>
              <a:t>20/03/19</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059438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3A1C593-65D0-4073-BCC9-577B9352EA97}" type="datetimeFigureOut">
              <a:rPr lang="en-US" smtClean="0"/>
              <a:t>20/03/19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022136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8" name="Date Placeholder 7"/>
          <p:cNvSpPr>
            <a:spLocks noGrp="1"/>
          </p:cNvSpPr>
          <p:nvPr>
            <p:ph type="dt" sz="half" idx="10"/>
          </p:nvPr>
        </p:nvSpPr>
        <p:spPr/>
        <p:txBody>
          <a:bodyPr/>
          <a:lstStyle/>
          <a:p>
            <a:fld id="{63A1C593-65D0-4073-BCC9-577B9352EA97}" type="datetimeFigureOut">
              <a:rPr lang="en-US" smtClean="0"/>
              <a:t>20/03/19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465449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8" name="Date Placeholder 7"/>
          <p:cNvSpPr>
            <a:spLocks noGrp="1"/>
          </p:cNvSpPr>
          <p:nvPr>
            <p:ph type="dt" sz="half" idx="10"/>
          </p:nvPr>
        </p:nvSpPr>
        <p:spPr/>
        <p:txBody>
          <a:bodyPr/>
          <a:lstStyle/>
          <a:p>
            <a:fld id="{63A1C593-65D0-4073-BCC9-577B9352EA97}" type="datetimeFigureOut">
              <a:rPr lang="en-US" smtClean="0"/>
              <a:t>20/03/19</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0626668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63A1C593-65D0-4073-BCC9-577B9352EA97}" type="datetimeFigureOut">
              <a:rPr lang="en-US" smtClean="0"/>
              <a:t>20/03/19</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9B618960-8005-486C-9A75-10CB2AAC16F9}" type="slidenum">
              <a:rPr lang="en-US" smtClean="0"/>
              <a:t>‹#›</a:t>
            </a:fld>
            <a:endParaRPr lang="en-US"/>
          </a:p>
        </p:txBody>
      </p:sp>
    </p:spTree>
    <p:extLst>
      <p:ext uri="{BB962C8B-B14F-4D97-AF65-F5344CB8AC3E}">
        <p14:creationId xmlns:p14="http://schemas.microsoft.com/office/powerpoint/2010/main" val="384436514"/>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EB472E-7CA6-4C2D-81E9-CD39A44F0B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xmlns="" id="{AE0A0486-F672-4FEF-A0A9-E6C3B7E3A5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61999"/>
            <a:ext cx="3289875"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4689BC21-5566-4B70-91EA-44B4299CB3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11870" y="761999"/>
            <a:ext cx="8790301"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69102" y="1093893"/>
            <a:ext cx="7187529" cy="2951819"/>
          </a:xfrm>
        </p:spPr>
        <p:txBody>
          <a:bodyPr anchor="b">
            <a:normAutofit/>
          </a:bodyPr>
          <a:lstStyle/>
          <a:p>
            <a:r>
              <a:rPr lang="en-US" sz="5800" dirty="0"/>
              <a:t>La </a:t>
            </a:r>
            <a:r>
              <a:rPr lang="en-US" sz="5800" dirty="0" err="1"/>
              <a:t>coprogettazione</a:t>
            </a:r>
            <a:r>
              <a:rPr lang="en-US" sz="5800" dirty="0"/>
              <a:t> </a:t>
            </a:r>
            <a:br>
              <a:rPr lang="en-US" sz="5800" dirty="0"/>
            </a:br>
            <a:r>
              <a:rPr lang="en-US" sz="5800" dirty="0"/>
              <a:t>in </a:t>
            </a:r>
            <a:r>
              <a:rPr lang="en-US" sz="5800" dirty="0" err="1"/>
              <a:t>alternanza</a:t>
            </a:r>
            <a:r>
              <a:rPr lang="en-US" sz="5800" dirty="0"/>
              <a:t> / PCTO</a:t>
            </a:r>
          </a:p>
        </p:txBody>
      </p:sp>
      <p:sp>
        <p:nvSpPr>
          <p:cNvPr id="14" name="Rectangle 13">
            <a:extLst>
              <a:ext uri="{FF2B5EF4-FFF2-40B4-BE49-F238E27FC236}">
                <a16:creationId xmlns:a16="http://schemas.microsoft.com/office/drawing/2014/main" xmlns="" id="{7F1FCE6A-97BC-41EB-809A-50936E0F94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00889" y="4684418"/>
            <a:ext cx="880128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p:cNvSpPr>
            <a:spLocks noGrp="1"/>
          </p:cNvSpPr>
          <p:nvPr>
            <p:ph type="subTitle" idx="1"/>
          </p:nvPr>
        </p:nvSpPr>
        <p:spPr>
          <a:xfrm>
            <a:off x="3722622" y="5006151"/>
            <a:ext cx="7187529" cy="768116"/>
          </a:xfrm>
        </p:spPr>
        <p:txBody>
          <a:bodyPr anchor="t">
            <a:normAutofit/>
          </a:bodyPr>
          <a:lstStyle/>
          <a:p>
            <a:r>
              <a:rPr lang="en-US" sz="2400">
                <a:solidFill>
                  <a:schemeClr val="accent1"/>
                </a:solidFill>
              </a:rPr>
              <a:t>Dario Eugenio Nicoli </a:t>
            </a:r>
          </a:p>
        </p:txBody>
      </p:sp>
    </p:spTree>
    <p:extLst>
      <p:ext uri="{BB962C8B-B14F-4D97-AF65-F5344CB8AC3E}">
        <p14:creationId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1CA6BDC-D0CE-43E6-8BFC-5E4CD375BCD7}"/>
              </a:ext>
            </a:extLst>
          </p:cNvPr>
          <p:cNvSpPr>
            <a:spLocks noGrp="1"/>
          </p:cNvSpPr>
          <p:nvPr>
            <p:ph type="title"/>
          </p:nvPr>
        </p:nvSpPr>
        <p:spPr>
          <a:solidFill>
            <a:schemeClr val="accent1">
              <a:lumMod val="60000"/>
              <a:lumOff val="40000"/>
            </a:schemeClr>
          </a:solidFill>
        </p:spPr>
        <p:txBody>
          <a:bodyPr/>
          <a:lstStyle/>
          <a:p>
            <a:r>
              <a:rPr lang="it-IT" dirty="0"/>
              <a:t>Il compito di realtà </a:t>
            </a:r>
          </a:p>
        </p:txBody>
      </p:sp>
      <p:sp>
        <p:nvSpPr>
          <p:cNvPr id="3" name="Segnaposto contenuto 2">
            <a:extLst>
              <a:ext uri="{FF2B5EF4-FFF2-40B4-BE49-F238E27FC236}">
                <a16:creationId xmlns:a16="http://schemas.microsoft.com/office/drawing/2014/main" xmlns="" id="{B5D4100D-86E3-4FBB-B2C6-7781DB5E80A7}"/>
              </a:ext>
            </a:extLst>
          </p:cNvPr>
          <p:cNvSpPr>
            <a:spLocks noGrp="1"/>
          </p:cNvSpPr>
          <p:nvPr>
            <p:ph idx="1"/>
          </p:nvPr>
        </p:nvSpPr>
        <p:spPr/>
        <p:txBody>
          <a:bodyPr/>
          <a:lstStyle/>
          <a:p>
            <a:r>
              <a:rPr lang="it-IT" i="1" dirty="0"/>
              <a:t>È un modello di formazione centrato sull’ingaggio degli allievi a fronte di una richiesta-consegna reale densa di significati professionali, culturali, civici e soggettivi, che opera come un compito-sfida.</a:t>
            </a:r>
          </a:p>
          <a:p>
            <a:r>
              <a:rPr lang="it-IT" dirty="0"/>
              <a:t>Ciò richiede agli allievi di </a:t>
            </a:r>
            <a:r>
              <a:rPr lang="it-IT" b="1" dirty="0"/>
              <a:t>mobilitare l’intero repertorio delle proprie facoltà-risorse</a:t>
            </a:r>
            <a:r>
              <a:rPr lang="it-IT" dirty="0"/>
              <a:t> in modo autonomo e responsabile, al fine di giungere ad una soluzione positiva della consegna, soddisfacente le attese dei richiedenti e delle norme generali e specifiche proprie del campo in cui si svolge l’azione. </a:t>
            </a:r>
          </a:p>
          <a:p>
            <a:r>
              <a:rPr lang="it-IT" dirty="0"/>
              <a:t>Il compito è </a:t>
            </a:r>
            <a:r>
              <a:rPr lang="it-IT" b="1" dirty="0"/>
              <a:t>personalizzato </a:t>
            </a:r>
            <a:r>
              <a:rPr lang="it-IT" dirty="0"/>
              <a:t>quando lo studente vi inserisce l’impronta della propria identità (grafica, relazionale, creativa).</a:t>
            </a:r>
          </a:p>
        </p:txBody>
      </p:sp>
    </p:spTree>
    <p:extLst>
      <p:ext uri="{BB962C8B-B14F-4D97-AF65-F5344CB8AC3E}">
        <p14:creationId xmlns:p14="http://schemas.microsoft.com/office/powerpoint/2010/main" val="3506913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xmlns="" id="{9BE1E4C9-5A31-45E7-9C9E-B2BC9D13715F}"/>
              </a:ext>
            </a:extLst>
          </p:cNvPr>
          <p:cNvSpPr>
            <a:spLocks noGrp="1"/>
          </p:cNvSpPr>
          <p:nvPr>
            <p:ph type="title"/>
          </p:nvPr>
        </p:nvSpPr>
        <p:spPr>
          <a:solidFill>
            <a:schemeClr val="accent1">
              <a:lumMod val="60000"/>
              <a:lumOff val="40000"/>
            </a:schemeClr>
          </a:solidFill>
        </p:spPr>
        <p:txBody>
          <a:bodyPr/>
          <a:lstStyle/>
          <a:p>
            <a:r>
              <a:rPr lang="it-IT" dirty="0"/>
              <a:t>Il canovaccio del curricolo </a:t>
            </a:r>
          </a:p>
        </p:txBody>
      </p:sp>
      <p:sp>
        <p:nvSpPr>
          <p:cNvPr id="3" name="Segnaposto contenuto 2">
            <a:extLst>
              <a:ext uri="{FF2B5EF4-FFF2-40B4-BE49-F238E27FC236}">
                <a16:creationId xmlns:a16="http://schemas.microsoft.com/office/drawing/2014/main" xmlns="" id="{82DD8134-988F-4F42-B3AA-7A3F8DD877A5}"/>
              </a:ext>
            </a:extLst>
          </p:cNvPr>
          <p:cNvSpPr>
            <a:spLocks noGrp="1"/>
          </p:cNvSpPr>
          <p:nvPr>
            <p:ph idx="1"/>
          </p:nvPr>
        </p:nvSpPr>
        <p:spPr/>
        <p:txBody>
          <a:bodyPr>
            <a:normAutofit/>
          </a:bodyPr>
          <a:lstStyle/>
          <a:p>
            <a:endParaRPr lang="it-IT" dirty="0"/>
          </a:p>
          <a:p>
            <a:r>
              <a:rPr lang="it-IT" i="1" dirty="0"/>
              <a:t>È un documento strutturato che indica in modo schematico, come in una mappa, il percorso formativo offerto agli studenti, definito in base a tappe di crescita personale, professionale e civica</a:t>
            </a:r>
            <a:r>
              <a:rPr lang="it-IT" dirty="0"/>
              <a:t>. </a:t>
            </a:r>
          </a:p>
          <a:p>
            <a:r>
              <a:rPr lang="it-IT" dirty="0"/>
              <a:t>Il canovaccio prevede la </a:t>
            </a:r>
            <a:r>
              <a:rPr lang="it-IT" b="1" dirty="0"/>
              <a:t>successione nel corso del tempo dei compiti di realtà </a:t>
            </a:r>
            <a:r>
              <a:rPr lang="it-IT" dirty="0"/>
              <a:t>ed i nessi tra questi ed i saperi essenziali e le competenze, specificando anche il coinvolgimento degli assi culturali e dell’area di indirizzo. </a:t>
            </a:r>
          </a:p>
          <a:p>
            <a:r>
              <a:rPr lang="it-IT" dirty="0"/>
              <a:t>Le varie attività sono </a:t>
            </a:r>
            <a:r>
              <a:rPr lang="it-IT" b="1" dirty="0"/>
              <a:t>progettate a ritroso ed organizzate come UdA</a:t>
            </a:r>
            <a:r>
              <a:rPr lang="it-IT" dirty="0"/>
              <a:t> in base alle indicazioni del CTS e dei Dipartimenti (degli assi culturali e dell’area di indirizzo), d’intesa entro il team interdipartimenti.</a:t>
            </a:r>
          </a:p>
          <a:p>
            <a:endParaRPr lang="it-IT" dirty="0"/>
          </a:p>
        </p:txBody>
      </p:sp>
    </p:spTree>
    <p:extLst>
      <p:ext uri="{BB962C8B-B14F-4D97-AF65-F5344CB8AC3E}">
        <p14:creationId xmlns:p14="http://schemas.microsoft.com/office/powerpoint/2010/main" val="2828241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DDE5380-98A3-4B6A-B618-C7DDB4737991}"/>
              </a:ext>
            </a:extLst>
          </p:cNvPr>
          <p:cNvSpPr>
            <a:spLocks noGrp="1"/>
          </p:cNvSpPr>
          <p:nvPr>
            <p:ph type="title"/>
          </p:nvPr>
        </p:nvSpPr>
        <p:spPr>
          <a:solidFill>
            <a:schemeClr val="accent1">
              <a:lumMod val="60000"/>
              <a:lumOff val="40000"/>
            </a:schemeClr>
          </a:solidFill>
        </p:spPr>
        <p:txBody>
          <a:bodyPr/>
          <a:lstStyle/>
          <a:p>
            <a:r>
              <a:rPr lang="it-IT" dirty="0"/>
              <a:t>Progettazione delle azioni</a:t>
            </a:r>
            <a:br>
              <a:rPr lang="it-IT" dirty="0"/>
            </a:br>
            <a:r>
              <a:rPr lang="it-IT" dirty="0"/>
              <a:t>ASL - PCTO</a:t>
            </a:r>
          </a:p>
        </p:txBody>
      </p:sp>
      <p:sp>
        <p:nvSpPr>
          <p:cNvPr id="3" name="Segnaposto contenuto 2">
            <a:extLst>
              <a:ext uri="{FF2B5EF4-FFF2-40B4-BE49-F238E27FC236}">
                <a16:creationId xmlns:a16="http://schemas.microsoft.com/office/drawing/2014/main" xmlns="" id="{0F0A7DC1-8067-4249-992A-C5D4790C7DF4}"/>
              </a:ext>
            </a:extLst>
          </p:cNvPr>
          <p:cNvSpPr>
            <a:spLocks noGrp="1"/>
          </p:cNvSpPr>
          <p:nvPr>
            <p:ph idx="1"/>
          </p:nvPr>
        </p:nvSpPr>
        <p:spPr/>
        <p:txBody>
          <a:bodyPr>
            <a:normAutofit/>
          </a:bodyPr>
          <a:lstStyle/>
          <a:p>
            <a:pPr marL="0" indent="0">
              <a:buNone/>
            </a:pPr>
            <a:r>
              <a:rPr lang="it-IT" dirty="0"/>
              <a:t>La </a:t>
            </a:r>
            <a:r>
              <a:rPr lang="it-IT" b="1" dirty="0"/>
              <a:t>progettazione congiunta </a:t>
            </a:r>
            <a:r>
              <a:rPr lang="it-IT" dirty="0"/>
              <a:t>mira a: </a:t>
            </a:r>
          </a:p>
          <a:p>
            <a:pPr>
              <a:buFont typeface="Wingdings" panose="05000000000000000000" pitchFamily="2" charset="2"/>
              <a:buChar char="v"/>
            </a:pPr>
            <a:r>
              <a:rPr lang="it-IT" b="1" dirty="0"/>
              <a:t>Individuare  i ruoli ed i relativi compiti di realtà</a:t>
            </a:r>
            <a:r>
              <a:rPr lang="it-IT" dirty="0"/>
              <a:t>, con i requisiti necessari.</a:t>
            </a:r>
          </a:p>
          <a:p>
            <a:pPr>
              <a:buFont typeface="Wingdings" panose="05000000000000000000" pitchFamily="2" charset="2"/>
              <a:buChar char="v"/>
            </a:pPr>
            <a:r>
              <a:rPr lang="it-IT" b="1" dirty="0"/>
              <a:t>Definire il percorso </a:t>
            </a:r>
            <a:r>
              <a:rPr lang="it-IT" dirty="0"/>
              <a:t>dell’allievo secondo una progressione per tappe di crescita: colloquio, ingresso, fase iniziale, affiancamento, compiti autonomi semplici, compiti autonomi complessi, project work.</a:t>
            </a:r>
          </a:p>
          <a:p>
            <a:pPr>
              <a:buFont typeface="Wingdings" panose="05000000000000000000" pitchFamily="2" charset="2"/>
              <a:buChar char="v"/>
            </a:pPr>
            <a:r>
              <a:rPr lang="it-IT" b="1" dirty="0"/>
              <a:t>Delineare le modalità dell’accompagnamento</a:t>
            </a:r>
            <a:r>
              <a:rPr lang="it-IT" dirty="0"/>
              <a:t> offerto dai due tutor e della loro reciproca collaborazione.</a:t>
            </a:r>
          </a:p>
          <a:p>
            <a:pPr>
              <a:buFont typeface="Wingdings" panose="05000000000000000000" pitchFamily="2" charset="2"/>
              <a:buChar char="v"/>
            </a:pPr>
            <a:r>
              <a:rPr lang="it-IT" b="1" dirty="0"/>
              <a:t>indicare i criteri di valutazione </a:t>
            </a:r>
            <a:r>
              <a:rPr lang="it-IT" dirty="0"/>
              <a:t>del cammino dell’allievo, in base alle evidenze della sua attività: prodotti, processi, linguaggi.</a:t>
            </a:r>
          </a:p>
          <a:p>
            <a:pPr marL="0" indent="0">
              <a:buNone/>
            </a:pPr>
            <a:r>
              <a:rPr lang="it-IT" dirty="0"/>
              <a:t>Occorre prevedere una </a:t>
            </a:r>
            <a:r>
              <a:rPr lang="it-IT" b="1" dirty="0"/>
              <a:t>rotazione degli allievi in tutte le situazioni di ingaggio che consentono una sua formazione globale</a:t>
            </a:r>
            <a:r>
              <a:rPr lang="it-IT" dirty="0"/>
              <a:t>, evitando sia la sua eccessiva permanenza su attività di supporto sia che svolga un percorso unilaterale, di natura specialistica. </a:t>
            </a:r>
          </a:p>
        </p:txBody>
      </p:sp>
    </p:spTree>
    <p:extLst>
      <p:ext uri="{BB962C8B-B14F-4D97-AF65-F5344CB8AC3E}">
        <p14:creationId xmlns:p14="http://schemas.microsoft.com/office/powerpoint/2010/main" val="3615148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71EAAD5-8415-40EA-8773-6C6EB1443C13}"/>
              </a:ext>
            </a:extLst>
          </p:cNvPr>
          <p:cNvSpPr>
            <a:spLocks noGrp="1"/>
          </p:cNvSpPr>
          <p:nvPr>
            <p:ph type="title"/>
          </p:nvPr>
        </p:nvSpPr>
        <p:spPr>
          <a:solidFill>
            <a:srgbClr val="0070C0"/>
          </a:solidFill>
        </p:spPr>
        <p:txBody>
          <a:bodyPr/>
          <a:lstStyle/>
          <a:p>
            <a:r>
              <a:rPr lang="it-IT" sz="2400" dirty="0"/>
              <a:t>Prima fase: </a:t>
            </a:r>
            <a:br>
              <a:rPr lang="it-IT" sz="2400" dirty="0"/>
            </a:br>
            <a:r>
              <a:rPr lang="it-IT" dirty="0"/>
              <a:t>Ruolo e compiti di realtà </a:t>
            </a:r>
          </a:p>
        </p:txBody>
      </p:sp>
      <p:graphicFrame>
        <p:nvGraphicFramePr>
          <p:cNvPr id="19" name="Tabella 18">
            <a:extLst>
              <a:ext uri="{FF2B5EF4-FFF2-40B4-BE49-F238E27FC236}">
                <a16:creationId xmlns:a16="http://schemas.microsoft.com/office/drawing/2014/main" xmlns="" id="{1A247056-A6BD-404C-AE54-D5EC4D866B13}"/>
              </a:ext>
            </a:extLst>
          </p:cNvPr>
          <p:cNvGraphicFramePr>
            <a:graphicFrameLocks noGrp="1"/>
          </p:cNvGraphicFramePr>
          <p:nvPr>
            <p:extLst>
              <p:ext uri="{D42A27DB-BD31-4B8C-83A1-F6EECF244321}">
                <p14:modId xmlns:p14="http://schemas.microsoft.com/office/powerpoint/2010/main" val="332636520"/>
              </p:ext>
            </p:extLst>
          </p:nvPr>
        </p:nvGraphicFramePr>
        <p:xfrm>
          <a:off x="3868737" y="2000250"/>
          <a:ext cx="7627937" cy="4086225"/>
        </p:xfrm>
        <a:graphic>
          <a:graphicData uri="http://schemas.openxmlformats.org/drawingml/2006/table">
            <a:tbl>
              <a:tblPr firstRow="1" firstCol="1" bandRow="1">
                <a:tableStyleId>{5C22544A-7EE6-4342-B048-85BDC9FD1C3A}</a:tableStyleId>
              </a:tblPr>
              <a:tblGrid>
                <a:gridCol w="1781279">
                  <a:extLst>
                    <a:ext uri="{9D8B030D-6E8A-4147-A177-3AD203B41FA5}">
                      <a16:colId xmlns:a16="http://schemas.microsoft.com/office/drawing/2014/main" xmlns="" val="1085056938"/>
                    </a:ext>
                  </a:extLst>
                </a:gridCol>
                <a:gridCol w="5846658">
                  <a:extLst>
                    <a:ext uri="{9D8B030D-6E8A-4147-A177-3AD203B41FA5}">
                      <a16:colId xmlns:a16="http://schemas.microsoft.com/office/drawing/2014/main" xmlns="" val="2450290712"/>
                    </a:ext>
                  </a:extLst>
                </a:gridCol>
              </a:tblGrid>
              <a:tr h="817245">
                <a:tc>
                  <a:txBody>
                    <a:bodyPr/>
                    <a:lstStyle/>
                    <a:p>
                      <a:pPr algn="l">
                        <a:lnSpc>
                          <a:spcPct val="115000"/>
                        </a:lnSpc>
                        <a:spcAft>
                          <a:spcPts val="0"/>
                        </a:spcAft>
                      </a:pPr>
                      <a:r>
                        <a:rPr lang="it-IT" sz="1400" dirty="0">
                          <a:solidFill>
                            <a:schemeClr val="tx1"/>
                          </a:solidFill>
                          <a:effectLst/>
                        </a:rPr>
                        <a:t>Compiti, contesto e relazioni</a:t>
                      </a:r>
                      <a:endParaRPr lang="it-IT"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tc>
                <a:tc>
                  <a:txBody>
                    <a:bodyPr/>
                    <a:lstStyle/>
                    <a:p>
                      <a:pPr algn="just">
                        <a:lnSpc>
                          <a:spcPct val="115000"/>
                        </a:lnSpc>
                        <a:spcAft>
                          <a:spcPts val="0"/>
                        </a:spcAft>
                      </a:pPr>
                      <a:r>
                        <a:rPr lang="it-IT" sz="1400" dirty="0">
                          <a:effectLst/>
                        </a:rPr>
                        <a:t>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solidFill>
                      <a:schemeClr val="accent1">
                        <a:lumMod val="40000"/>
                        <a:lumOff val="60000"/>
                      </a:schemeClr>
                    </a:solidFill>
                  </a:tcPr>
                </a:tc>
                <a:extLst>
                  <a:ext uri="{0D108BD9-81ED-4DB2-BD59-A6C34878D82A}">
                    <a16:rowId xmlns:a16="http://schemas.microsoft.com/office/drawing/2014/main" xmlns="" val="2585866976"/>
                  </a:ext>
                </a:extLst>
              </a:tr>
              <a:tr h="817245">
                <a:tc>
                  <a:txBody>
                    <a:bodyPr/>
                    <a:lstStyle/>
                    <a:p>
                      <a:pPr algn="l">
                        <a:lnSpc>
                          <a:spcPct val="115000"/>
                        </a:lnSpc>
                        <a:spcAft>
                          <a:spcPts val="0"/>
                        </a:spcAft>
                      </a:pPr>
                      <a:r>
                        <a:rPr lang="it-IT" sz="1400">
                          <a:solidFill>
                            <a:schemeClr val="tx1"/>
                          </a:solidFill>
                          <a:effectLst/>
                        </a:rPr>
                        <a:t>Requisiti di ruolo</a:t>
                      </a:r>
                      <a:endParaRPr lang="it-IT"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tc>
                <a:tc>
                  <a:txBody>
                    <a:bodyPr/>
                    <a:lstStyle/>
                    <a:p>
                      <a:pPr algn="just">
                        <a:lnSpc>
                          <a:spcPct val="115000"/>
                        </a:lnSpc>
                        <a:spcAft>
                          <a:spcPts val="0"/>
                        </a:spcAft>
                      </a:pPr>
                      <a:r>
                        <a:rPr lang="it-IT" sz="1400" i="1" dirty="0">
                          <a:effectLst/>
                        </a:rPr>
                        <a:t>Regole (tempi, spazi, abbigliamento…) </a:t>
                      </a:r>
                      <a:endParaRPr lang="it-IT" sz="1400" i="1" dirty="0">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solidFill>
                      <a:schemeClr val="accent1">
                        <a:lumMod val="40000"/>
                        <a:lumOff val="60000"/>
                      </a:schemeClr>
                    </a:solidFill>
                  </a:tcPr>
                </a:tc>
                <a:extLst>
                  <a:ext uri="{0D108BD9-81ED-4DB2-BD59-A6C34878D82A}">
                    <a16:rowId xmlns:a16="http://schemas.microsoft.com/office/drawing/2014/main" xmlns="" val="2093888131"/>
                  </a:ext>
                </a:extLst>
              </a:tr>
              <a:tr h="817245">
                <a:tc>
                  <a:txBody>
                    <a:bodyPr/>
                    <a:lstStyle/>
                    <a:p>
                      <a:pPr algn="l">
                        <a:lnSpc>
                          <a:spcPct val="115000"/>
                        </a:lnSpc>
                        <a:spcAft>
                          <a:spcPts val="0"/>
                        </a:spcAft>
                      </a:pPr>
                      <a:r>
                        <a:rPr lang="it-IT" sz="1400" dirty="0">
                          <a:solidFill>
                            <a:schemeClr val="tx1"/>
                          </a:solidFill>
                          <a:effectLst/>
                        </a:rPr>
                        <a:t>Requisiti cognitivi</a:t>
                      </a:r>
                      <a:endParaRPr lang="it-IT"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tc>
                <a:tc>
                  <a:txBody>
                    <a:bodyPr/>
                    <a:lstStyle/>
                    <a:p>
                      <a:pPr algn="just">
                        <a:lnSpc>
                          <a:spcPct val="115000"/>
                        </a:lnSpc>
                        <a:spcAft>
                          <a:spcPts val="0"/>
                        </a:spcAft>
                      </a:pPr>
                      <a:r>
                        <a:rPr lang="it-IT" sz="1400" i="1" dirty="0">
                          <a:effectLst/>
                        </a:rPr>
                        <a:t> </a:t>
                      </a:r>
                      <a:endParaRPr lang="it-IT" sz="1400" i="1" dirty="0">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solidFill>
                      <a:schemeClr val="accent1">
                        <a:lumMod val="40000"/>
                        <a:lumOff val="60000"/>
                      </a:schemeClr>
                    </a:solidFill>
                  </a:tcPr>
                </a:tc>
                <a:extLst>
                  <a:ext uri="{0D108BD9-81ED-4DB2-BD59-A6C34878D82A}">
                    <a16:rowId xmlns:a16="http://schemas.microsoft.com/office/drawing/2014/main" xmlns="" val="4246607973"/>
                  </a:ext>
                </a:extLst>
              </a:tr>
              <a:tr h="817245">
                <a:tc>
                  <a:txBody>
                    <a:bodyPr/>
                    <a:lstStyle/>
                    <a:p>
                      <a:pPr algn="l">
                        <a:lnSpc>
                          <a:spcPct val="115000"/>
                        </a:lnSpc>
                        <a:spcAft>
                          <a:spcPts val="0"/>
                        </a:spcAft>
                      </a:pPr>
                      <a:r>
                        <a:rPr lang="it-IT" sz="1400" dirty="0">
                          <a:solidFill>
                            <a:schemeClr val="tx1"/>
                          </a:solidFill>
                          <a:effectLst/>
                        </a:rPr>
                        <a:t>Requisiti tecnici</a:t>
                      </a:r>
                      <a:endParaRPr lang="it-IT"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tc>
                <a:tc>
                  <a:txBody>
                    <a:bodyPr/>
                    <a:lstStyle/>
                    <a:p>
                      <a:pPr algn="just">
                        <a:lnSpc>
                          <a:spcPct val="115000"/>
                        </a:lnSpc>
                        <a:spcAft>
                          <a:spcPts val="0"/>
                        </a:spcAft>
                      </a:pPr>
                      <a:r>
                        <a:rPr lang="it-IT" sz="1400" i="1" dirty="0">
                          <a:effectLst/>
                        </a:rPr>
                        <a:t> </a:t>
                      </a:r>
                      <a:endParaRPr lang="it-IT" sz="1400" i="1" dirty="0">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solidFill>
                      <a:schemeClr val="accent1">
                        <a:lumMod val="40000"/>
                        <a:lumOff val="60000"/>
                      </a:schemeClr>
                    </a:solidFill>
                  </a:tcPr>
                </a:tc>
                <a:extLst>
                  <a:ext uri="{0D108BD9-81ED-4DB2-BD59-A6C34878D82A}">
                    <a16:rowId xmlns:a16="http://schemas.microsoft.com/office/drawing/2014/main" xmlns="" val="3359456876"/>
                  </a:ext>
                </a:extLst>
              </a:tr>
              <a:tr h="817245">
                <a:tc>
                  <a:txBody>
                    <a:bodyPr/>
                    <a:lstStyle/>
                    <a:p>
                      <a:pPr algn="l">
                        <a:lnSpc>
                          <a:spcPct val="115000"/>
                        </a:lnSpc>
                        <a:spcAft>
                          <a:spcPts val="0"/>
                        </a:spcAft>
                      </a:pPr>
                      <a:r>
                        <a:rPr lang="it-IT" sz="1400" dirty="0">
                          <a:solidFill>
                            <a:schemeClr val="tx1"/>
                          </a:solidFill>
                          <a:effectLst/>
                        </a:rPr>
                        <a:t>Requisiti personali </a:t>
                      </a:r>
                      <a:endParaRPr lang="it-IT"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tc>
                <a:tc>
                  <a:txBody>
                    <a:bodyPr/>
                    <a:lstStyle/>
                    <a:p>
                      <a:pPr algn="just">
                        <a:lnSpc>
                          <a:spcPct val="115000"/>
                        </a:lnSpc>
                        <a:spcAft>
                          <a:spcPts val="0"/>
                        </a:spcAft>
                      </a:pPr>
                      <a:r>
                        <a:rPr lang="it-IT" sz="1400" i="1" dirty="0">
                          <a:effectLst/>
                        </a:rPr>
                        <a:t>Soft skill / capacità personali </a:t>
                      </a:r>
                      <a:endParaRPr lang="it-IT" sz="1400" i="1" dirty="0">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solidFill>
                      <a:schemeClr val="accent1">
                        <a:lumMod val="40000"/>
                        <a:lumOff val="60000"/>
                      </a:schemeClr>
                    </a:solidFill>
                  </a:tcPr>
                </a:tc>
                <a:extLst>
                  <a:ext uri="{0D108BD9-81ED-4DB2-BD59-A6C34878D82A}">
                    <a16:rowId xmlns:a16="http://schemas.microsoft.com/office/drawing/2014/main" xmlns="" val="1494728402"/>
                  </a:ext>
                </a:extLst>
              </a:tr>
            </a:tbl>
          </a:graphicData>
        </a:graphic>
      </p:graphicFrame>
      <p:sp>
        <p:nvSpPr>
          <p:cNvPr id="21" name="Rettangolo 20">
            <a:extLst>
              <a:ext uri="{FF2B5EF4-FFF2-40B4-BE49-F238E27FC236}">
                <a16:creationId xmlns:a16="http://schemas.microsoft.com/office/drawing/2014/main" xmlns="" id="{E465D2E4-E659-4120-851C-84C42C5A2D9D}"/>
              </a:ext>
            </a:extLst>
          </p:cNvPr>
          <p:cNvSpPr/>
          <p:nvPr/>
        </p:nvSpPr>
        <p:spPr>
          <a:xfrm>
            <a:off x="5757443" y="639247"/>
            <a:ext cx="3738524" cy="623248"/>
          </a:xfrm>
          <a:prstGeom prst="rect">
            <a:avLst/>
          </a:prstGeom>
        </p:spPr>
        <p:txBody>
          <a:bodyPr wrap="none">
            <a:spAutoFit/>
          </a:bodyPr>
          <a:lstStyle/>
          <a:p>
            <a:pPr algn="ctr" defTabSz="914400" eaLnBrk="0" fontAlgn="base" hangingPunct="0">
              <a:spcBef>
                <a:spcPct val="0"/>
              </a:spcBef>
              <a:spcAft>
                <a:spcPct val="0"/>
              </a:spcAft>
            </a:pPr>
            <a:r>
              <a:rPr lang="it-IT" altLang="it-IT" sz="1200" dirty="0">
                <a:latin typeface="Times New Roman" panose="02020603050405020304" pitchFamily="18" charset="0"/>
                <a:ea typeface="Calibri" panose="020F0502020204030204" pitchFamily="34" charset="0"/>
                <a:cs typeface="Times New Roman" panose="02020603050405020304" pitchFamily="18" charset="0"/>
              </a:rPr>
              <a:t>RUOLO E COMPITI DI REALT</a:t>
            </a:r>
            <a:r>
              <a:rPr lang="it-IT" altLang="it-IT" sz="1200" dirty="0">
                <a:latin typeface="Calibri" panose="020F0502020204030204" pitchFamily="34" charset="0"/>
                <a:ea typeface="Calibri" panose="020F0502020204030204" pitchFamily="34" charset="0"/>
                <a:cs typeface="Times New Roman" panose="02020603050405020304" pitchFamily="18" charset="0"/>
              </a:rPr>
              <a:t>À</a:t>
            </a:r>
            <a:r>
              <a:rPr lang="it-IT" altLang="it-IT" sz="1200" dirty="0">
                <a:latin typeface="Times New Roman" panose="02020603050405020304" pitchFamily="18" charset="0"/>
                <a:ea typeface="Calibri" panose="020F0502020204030204" pitchFamily="34" charset="0"/>
                <a:cs typeface="Times New Roman" panose="02020603050405020304" pitchFamily="18" charset="0"/>
              </a:rPr>
              <a:t> </a:t>
            </a:r>
          </a:p>
          <a:p>
            <a:pPr algn="ctr" defTabSz="914400" eaLnBrk="0" fontAlgn="base" hangingPunct="0">
              <a:spcBef>
                <a:spcPct val="0"/>
              </a:spcBef>
              <a:spcAft>
                <a:spcPct val="0"/>
              </a:spcAft>
            </a:pPr>
            <a:r>
              <a:rPr lang="it-IT" altLang="it-IT" sz="1200" dirty="0">
                <a:latin typeface="Times New Roman" panose="02020603050405020304" pitchFamily="18" charset="0"/>
                <a:ea typeface="Calibri" panose="020F0502020204030204" pitchFamily="34" charset="0"/>
                <a:cs typeface="Times New Roman" panose="02020603050405020304" pitchFamily="18" charset="0"/>
              </a:rPr>
              <a:t>loro valenze educative, sociali, orientative professionali</a:t>
            </a:r>
            <a:endParaRPr lang="it-IT" altLang="it-IT" sz="1200" dirty="0"/>
          </a:p>
          <a:p>
            <a:pPr lvl="0" defTabSz="914400" eaLnBrk="0" fontAlgn="base" hangingPunct="0">
              <a:spcBef>
                <a:spcPct val="0"/>
              </a:spcBef>
              <a:spcAft>
                <a:spcPct val="0"/>
              </a:spcAft>
            </a:pPr>
            <a:endParaRPr lang="it-IT" altLang="it-IT" sz="1050" dirty="0"/>
          </a:p>
        </p:txBody>
      </p:sp>
      <p:sp>
        <p:nvSpPr>
          <p:cNvPr id="22" name="Rettangolo 21">
            <a:extLst>
              <a:ext uri="{FF2B5EF4-FFF2-40B4-BE49-F238E27FC236}">
                <a16:creationId xmlns:a16="http://schemas.microsoft.com/office/drawing/2014/main" xmlns="" id="{2C6D18B3-6F66-4163-ACCE-C5540C7EEDB2}"/>
              </a:ext>
            </a:extLst>
          </p:cNvPr>
          <p:cNvSpPr/>
          <p:nvPr/>
        </p:nvSpPr>
        <p:spPr>
          <a:xfrm>
            <a:off x="3802061" y="1331744"/>
            <a:ext cx="7694613" cy="461665"/>
          </a:xfrm>
          <a:prstGeom prst="rect">
            <a:avLst/>
          </a:prstGeom>
        </p:spPr>
        <p:txBody>
          <a:bodyPr wrap="square">
            <a:spAutoFit/>
          </a:bodyPr>
          <a:lstStyle/>
          <a:p>
            <a:pPr lvl="0" algn="ctr" defTabSz="914400" eaLnBrk="0" fontAlgn="base" hangingPunct="0">
              <a:spcBef>
                <a:spcPct val="0"/>
              </a:spcBef>
              <a:spcAft>
                <a:spcPct val="0"/>
              </a:spcAft>
            </a:pPr>
            <a:r>
              <a:rPr lang="it-IT" altLang="it-IT" sz="1200" dirty="0">
                <a:latin typeface="Times New Roman" panose="02020603050405020304" pitchFamily="18" charset="0"/>
                <a:ea typeface="Calibri" panose="020F0502020204030204" pitchFamily="34" charset="0"/>
                <a:cs typeface="Times New Roman" panose="02020603050405020304" pitchFamily="18" charset="0"/>
              </a:rPr>
              <a:t>DENOMINAZIONE DEL RUOLO: ______________________________________________________________________</a:t>
            </a:r>
            <a:endParaRPr lang="it-IT" altLang="it-IT" sz="1200" dirty="0"/>
          </a:p>
        </p:txBody>
      </p:sp>
    </p:spTree>
    <p:extLst>
      <p:ext uri="{BB962C8B-B14F-4D97-AF65-F5344CB8AC3E}">
        <p14:creationId xmlns:p14="http://schemas.microsoft.com/office/powerpoint/2010/main" val="2362881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3243A17-7538-42C9-9E5A-29587AF1A488}"/>
              </a:ext>
            </a:extLst>
          </p:cNvPr>
          <p:cNvSpPr>
            <a:spLocks noGrp="1"/>
          </p:cNvSpPr>
          <p:nvPr>
            <p:ph type="title"/>
          </p:nvPr>
        </p:nvSpPr>
        <p:spPr>
          <a:solidFill>
            <a:srgbClr val="0070C0"/>
          </a:solidFill>
        </p:spPr>
        <p:txBody>
          <a:bodyPr/>
          <a:lstStyle/>
          <a:p>
            <a:r>
              <a:rPr lang="it-IT" sz="2400" dirty="0"/>
              <a:t>Seconda fase:</a:t>
            </a:r>
            <a:r>
              <a:rPr lang="it-IT" sz="2400"/>
              <a:t/>
            </a:r>
            <a:br>
              <a:rPr lang="it-IT" sz="2400"/>
            </a:br>
            <a:r>
              <a:rPr lang="it-IT"/>
              <a:t>Profilo </a:t>
            </a:r>
            <a:r>
              <a:rPr lang="it-IT" dirty="0"/>
              <a:t>dello studente  </a:t>
            </a:r>
          </a:p>
        </p:txBody>
      </p:sp>
      <p:graphicFrame>
        <p:nvGraphicFramePr>
          <p:cNvPr id="4" name="Tabella 3">
            <a:extLst>
              <a:ext uri="{FF2B5EF4-FFF2-40B4-BE49-F238E27FC236}">
                <a16:creationId xmlns:a16="http://schemas.microsoft.com/office/drawing/2014/main" xmlns="" id="{B33D1FB1-4BEB-4B51-B619-F4A6EC017B60}"/>
              </a:ext>
            </a:extLst>
          </p:cNvPr>
          <p:cNvGraphicFramePr>
            <a:graphicFrameLocks noGrp="1"/>
          </p:cNvGraphicFramePr>
          <p:nvPr>
            <p:extLst>
              <p:ext uri="{D42A27DB-BD31-4B8C-83A1-F6EECF244321}">
                <p14:modId xmlns:p14="http://schemas.microsoft.com/office/powerpoint/2010/main" val="1540509790"/>
              </p:ext>
            </p:extLst>
          </p:nvPr>
        </p:nvGraphicFramePr>
        <p:xfrm>
          <a:off x="3868738" y="1714500"/>
          <a:ext cx="7315200" cy="4339779"/>
        </p:xfrm>
        <a:graphic>
          <a:graphicData uri="http://schemas.openxmlformats.org/drawingml/2006/table">
            <a:tbl>
              <a:tblPr firstRow="1" firstCol="1" bandRow="1">
                <a:tableStyleId>{5C22544A-7EE6-4342-B048-85BDC9FD1C3A}</a:tableStyleId>
              </a:tblPr>
              <a:tblGrid>
                <a:gridCol w="1708249">
                  <a:extLst>
                    <a:ext uri="{9D8B030D-6E8A-4147-A177-3AD203B41FA5}">
                      <a16:colId xmlns:a16="http://schemas.microsoft.com/office/drawing/2014/main" xmlns="" val="3264577669"/>
                    </a:ext>
                  </a:extLst>
                </a:gridCol>
                <a:gridCol w="5606951">
                  <a:extLst>
                    <a:ext uri="{9D8B030D-6E8A-4147-A177-3AD203B41FA5}">
                      <a16:colId xmlns:a16="http://schemas.microsoft.com/office/drawing/2014/main" xmlns="" val="1064589484"/>
                    </a:ext>
                  </a:extLst>
                </a:gridCol>
              </a:tblGrid>
              <a:tr h="857265">
                <a:tc>
                  <a:txBody>
                    <a:bodyPr/>
                    <a:lstStyle/>
                    <a:p>
                      <a:pPr algn="l">
                        <a:lnSpc>
                          <a:spcPct val="115000"/>
                        </a:lnSpc>
                        <a:spcAft>
                          <a:spcPts val="0"/>
                        </a:spcAft>
                      </a:pPr>
                      <a:r>
                        <a:rPr lang="it-IT" sz="1400" dirty="0">
                          <a:solidFill>
                            <a:schemeClr val="tx1"/>
                          </a:solidFill>
                          <a:effectLst/>
                        </a:rPr>
                        <a:t>Attitudini</a:t>
                      </a:r>
                      <a:endParaRPr lang="it-IT"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tc>
                <a:tc>
                  <a:txBody>
                    <a:bodyPr/>
                    <a:lstStyle/>
                    <a:p>
                      <a:pPr algn="l">
                        <a:lnSpc>
                          <a:spcPct val="115000"/>
                        </a:lnSpc>
                        <a:spcAft>
                          <a:spcPts val="0"/>
                        </a:spcAft>
                      </a:pPr>
                      <a:r>
                        <a:rPr lang="it-IT" sz="1400" dirty="0">
                          <a:effectLst/>
                        </a:rPr>
                        <a:t>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solidFill>
                      <a:schemeClr val="accent1">
                        <a:lumMod val="40000"/>
                        <a:lumOff val="60000"/>
                      </a:schemeClr>
                    </a:solidFill>
                  </a:tcPr>
                </a:tc>
                <a:extLst>
                  <a:ext uri="{0D108BD9-81ED-4DB2-BD59-A6C34878D82A}">
                    <a16:rowId xmlns:a16="http://schemas.microsoft.com/office/drawing/2014/main" xmlns="" val="3185848523"/>
                  </a:ext>
                </a:extLst>
              </a:tr>
              <a:tr h="857265">
                <a:tc>
                  <a:txBody>
                    <a:bodyPr/>
                    <a:lstStyle/>
                    <a:p>
                      <a:pPr algn="l">
                        <a:lnSpc>
                          <a:spcPct val="115000"/>
                        </a:lnSpc>
                        <a:spcAft>
                          <a:spcPts val="0"/>
                        </a:spcAft>
                      </a:pPr>
                      <a:r>
                        <a:rPr lang="it-IT" sz="1400" dirty="0">
                          <a:solidFill>
                            <a:schemeClr val="tx1"/>
                          </a:solidFill>
                          <a:effectLst/>
                        </a:rPr>
                        <a:t>Motivazioni</a:t>
                      </a:r>
                      <a:endParaRPr lang="it-IT"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tc>
                <a:tc>
                  <a:txBody>
                    <a:bodyPr/>
                    <a:lstStyle/>
                    <a:p>
                      <a:pPr algn="l">
                        <a:lnSpc>
                          <a:spcPct val="115000"/>
                        </a:lnSpc>
                        <a:spcAft>
                          <a:spcPts val="0"/>
                        </a:spcAft>
                      </a:pPr>
                      <a:r>
                        <a:rPr lang="it-IT" sz="1400" dirty="0">
                          <a:effectLst/>
                        </a:rPr>
                        <a:t>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solidFill>
                      <a:schemeClr val="accent1">
                        <a:lumMod val="40000"/>
                        <a:lumOff val="60000"/>
                      </a:schemeClr>
                    </a:solidFill>
                  </a:tcPr>
                </a:tc>
                <a:extLst>
                  <a:ext uri="{0D108BD9-81ED-4DB2-BD59-A6C34878D82A}">
                    <a16:rowId xmlns:a16="http://schemas.microsoft.com/office/drawing/2014/main" xmlns="" val="2610209210"/>
                  </a:ext>
                </a:extLst>
              </a:tr>
              <a:tr h="1767984">
                <a:tc>
                  <a:txBody>
                    <a:bodyPr/>
                    <a:lstStyle/>
                    <a:p>
                      <a:pPr algn="l">
                        <a:lnSpc>
                          <a:spcPct val="115000"/>
                        </a:lnSpc>
                        <a:spcAft>
                          <a:spcPts val="0"/>
                        </a:spcAft>
                      </a:pPr>
                      <a:r>
                        <a:rPr lang="it-IT" sz="1400" dirty="0">
                          <a:solidFill>
                            <a:schemeClr val="tx1"/>
                          </a:solidFill>
                          <a:effectLst/>
                        </a:rPr>
                        <a:t>Progetto di vita, studio e lavoro</a:t>
                      </a:r>
                      <a:endParaRPr lang="it-IT"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tc>
                <a:tc>
                  <a:txBody>
                    <a:bodyPr/>
                    <a:lstStyle/>
                    <a:p>
                      <a:pPr algn="l">
                        <a:lnSpc>
                          <a:spcPct val="115000"/>
                        </a:lnSpc>
                        <a:spcAft>
                          <a:spcPts val="0"/>
                        </a:spcAft>
                      </a:pPr>
                      <a:r>
                        <a:rPr lang="it-IT" sz="1400" dirty="0">
                          <a:effectLst/>
                        </a:rPr>
                        <a:t>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solidFill>
                      <a:schemeClr val="accent1">
                        <a:lumMod val="40000"/>
                        <a:lumOff val="60000"/>
                      </a:schemeClr>
                    </a:solidFill>
                  </a:tcPr>
                </a:tc>
                <a:extLst>
                  <a:ext uri="{0D108BD9-81ED-4DB2-BD59-A6C34878D82A}">
                    <a16:rowId xmlns:a16="http://schemas.microsoft.com/office/drawing/2014/main" xmlns="" val="118346210"/>
                  </a:ext>
                </a:extLst>
              </a:tr>
              <a:tr h="857265">
                <a:tc>
                  <a:txBody>
                    <a:bodyPr/>
                    <a:lstStyle/>
                    <a:p>
                      <a:pPr algn="l">
                        <a:lnSpc>
                          <a:spcPct val="115000"/>
                        </a:lnSpc>
                        <a:spcAft>
                          <a:spcPts val="0"/>
                        </a:spcAft>
                      </a:pPr>
                      <a:r>
                        <a:rPr lang="it-IT" sz="1400" dirty="0">
                          <a:solidFill>
                            <a:schemeClr val="tx1"/>
                          </a:solidFill>
                          <a:effectLst/>
                        </a:rPr>
                        <a:t>Obiettivi dell’esperienza </a:t>
                      </a:r>
                      <a:endParaRPr lang="it-IT"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tc>
                <a:tc>
                  <a:txBody>
                    <a:bodyPr/>
                    <a:lstStyle/>
                    <a:p>
                      <a:pPr algn="l">
                        <a:lnSpc>
                          <a:spcPct val="115000"/>
                        </a:lnSpc>
                        <a:spcAft>
                          <a:spcPts val="0"/>
                        </a:spcAft>
                      </a:pPr>
                      <a:r>
                        <a:rPr lang="it-IT" sz="1400" dirty="0">
                          <a:effectLst/>
                        </a:rPr>
                        <a:t>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761" marR="54761" marT="0" marB="0">
                    <a:solidFill>
                      <a:schemeClr val="accent1">
                        <a:lumMod val="40000"/>
                        <a:lumOff val="60000"/>
                      </a:schemeClr>
                    </a:solidFill>
                  </a:tcPr>
                </a:tc>
                <a:extLst>
                  <a:ext uri="{0D108BD9-81ED-4DB2-BD59-A6C34878D82A}">
                    <a16:rowId xmlns:a16="http://schemas.microsoft.com/office/drawing/2014/main" xmlns="" val="2201381121"/>
                  </a:ext>
                </a:extLst>
              </a:tr>
            </a:tbl>
          </a:graphicData>
        </a:graphic>
      </p:graphicFrame>
      <p:sp>
        <p:nvSpPr>
          <p:cNvPr id="6" name="Rettangolo 5">
            <a:extLst>
              <a:ext uri="{FF2B5EF4-FFF2-40B4-BE49-F238E27FC236}">
                <a16:creationId xmlns:a16="http://schemas.microsoft.com/office/drawing/2014/main" xmlns="" id="{95E0DE8B-BF43-4812-B369-5A2F19BB61DA}"/>
              </a:ext>
            </a:extLst>
          </p:cNvPr>
          <p:cNvSpPr/>
          <p:nvPr/>
        </p:nvSpPr>
        <p:spPr>
          <a:xfrm>
            <a:off x="6815841" y="803722"/>
            <a:ext cx="2239716" cy="276999"/>
          </a:xfrm>
          <a:prstGeom prst="rect">
            <a:avLst/>
          </a:prstGeom>
        </p:spPr>
        <p:txBody>
          <a:bodyPr wrap="none">
            <a:spAutoFit/>
          </a:bodyPr>
          <a:lstStyle/>
          <a:p>
            <a:pPr lvl="0" defTabSz="914400" eaLnBrk="0" fontAlgn="base" hangingPunct="0">
              <a:spcBef>
                <a:spcPct val="0"/>
              </a:spcBef>
              <a:spcAft>
                <a:spcPct val="0"/>
              </a:spcAft>
            </a:pPr>
            <a:r>
              <a:rPr lang="it-IT" altLang="it-IT" sz="1200" dirty="0">
                <a:latin typeface="Times New Roman" panose="02020603050405020304" pitchFamily="18" charset="0"/>
                <a:ea typeface="Calibri" panose="020F0502020204030204" pitchFamily="34" charset="0"/>
                <a:cs typeface="Times New Roman" panose="02020603050405020304" pitchFamily="18" charset="0"/>
              </a:rPr>
              <a:t>PROFILO DELLO STUDENTE </a:t>
            </a:r>
            <a:endParaRPr lang="it-IT" altLang="it-IT" sz="1200" dirty="0"/>
          </a:p>
        </p:txBody>
      </p:sp>
      <p:sp>
        <p:nvSpPr>
          <p:cNvPr id="8" name="Rettangolo 7">
            <a:extLst>
              <a:ext uri="{FF2B5EF4-FFF2-40B4-BE49-F238E27FC236}">
                <a16:creationId xmlns:a16="http://schemas.microsoft.com/office/drawing/2014/main" xmlns="" id="{E80F34E7-8F4A-4599-BF17-2BD74DCA4941}"/>
              </a:ext>
            </a:extLst>
          </p:cNvPr>
          <p:cNvSpPr/>
          <p:nvPr/>
        </p:nvSpPr>
        <p:spPr>
          <a:xfrm>
            <a:off x="3868738" y="1195685"/>
            <a:ext cx="7837487" cy="276999"/>
          </a:xfrm>
          <a:prstGeom prst="rect">
            <a:avLst/>
          </a:prstGeom>
        </p:spPr>
        <p:txBody>
          <a:bodyPr wrap="square">
            <a:spAutoFit/>
          </a:bodyPr>
          <a:lstStyle/>
          <a:p>
            <a:pPr lvl="0" defTabSz="914400" eaLnBrk="0" fontAlgn="base" hangingPunct="0">
              <a:spcBef>
                <a:spcPct val="0"/>
              </a:spcBef>
              <a:spcAft>
                <a:spcPct val="0"/>
              </a:spcAft>
            </a:pPr>
            <a:r>
              <a:rPr lang="it-IT" altLang="it-IT" sz="1200" dirty="0">
                <a:latin typeface="Times New Roman" panose="02020603050405020304" pitchFamily="18" charset="0"/>
                <a:ea typeface="Calibri" panose="020F0502020204030204" pitchFamily="34" charset="0"/>
                <a:cs typeface="Times New Roman" panose="02020603050405020304" pitchFamily="18" charset="0"/>
              </a:rPr>
              <a:t>Nome ___________ Cognome ___________ Residenza ________________ Percorso ___________________ Anno ______</a:t>
            </a:r>
            <a:endParaRPr lang="it-IT" altLang="it-IT" sz="1200" dirty="0"/>
          </a:p>
        </p:txBody>
      </p:sp>
    </p:spTree>
    <p:extLst>
      <p:ext uri="{BB962C8B-B14F-4D97-AF65-F5344CB8AC3E}">
        <p14:creationId xmlns:p14="http://schemas.microsoft.com/office/powerpoint/2010/main" val="4202574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E652D56-6DE6-4A83-8E6F-143A9F9ED830}"/>
              </a:ext>
            </a:extLst>
          </p:cNvPr>
          <p:cNvSpPr>
            <a:spLocks noGrp="1"/>
          </p:cNvSpPr>
          <p:nvPr>
            <p:ph type="title"/>
          </p:nvPr>
        </p:nvSpPr>
        <p:spPr>
          <a:solidFill>
            <a:srgbClr val="0070C0"/>
          </a:solidFill>
        </p:spPr>
        <p:txBody>
          <a:bodyPr/>
          <a:lstStyle/>
          <a:p>
            <a:r>
              <a:rPr lang="it-IT" sz="2400" dirty="0"/>
              <a:t>Terza fase:</a:t>
            </a:r>
            <a:br>
              <a:rPr lang="it-IT" sz="2400" dirty="0"/>
            </a:br>
            <a:r>
              <a:rPr lang="it-IT" dirty="0"/>
              <a:t>Canovaccio formativo </a:t>
            </a:r>
            <a:br>
              <a:rPr lang="it-IT" dirty="0"/>
            </a:br>
            <a:r>
              <a:rPr lang="it-IT" dirty="0"/>
              <a:t>ASL - PCTO</a:t>
            </a:r>
          </a:p>
        </p:txBody>
      </p:sp>
      <p:sp>
        <p:nvSpPr>
          <p:cNvPr id="4" name="Rettangolo 3">
            <a:extLst>
              <a:ext uri="{FF2B5EF4-FFF2-40B4-BE49-F238E27FC236}">
                <a16:creationId xmlns:a16="http://schemas.microsoft.com/office/drawing/2014/main" xmlns="" id="{28BFB54E-FD99-4373-B2CF-EC704E8EC8A4}"/>
              </a:ext>
            </a:extLst>
          </p:cNvPr>
          <p:cNvSpPr/>
          <p:nvPr/>
        </p:nvSpPr>
        <p:spPr>
          <a:xfrm>
            <a:off x="4543425" y="769220"/>
            <a:ext cx="6096000" cy="291298"/>
          </a:xfrm>
          <a:prstGeom prst="rect">
            <a:avLst/>
          </a:prstGeom>
        </p:spPr>
        <p:txBody>
          <a:bodyPr>
            <a:spAutoFit/>
          </a:bodyPr>
          <a:lstStyle/>
          <a:p>
            <a:pPr algn="ctr">
              <a:lnSpc>
                <a:spcPct val="115000"/>
              </a:lnSpc>
              <a:spcAft>
                <a:spcPts val="0"/>
              </a:spcAft>
            </a:pPr>
            <a:r>
              <a:rPr lang="it-IT" sz="1200" dirty="0">
                <a:latin typeface="Times New Roman" panose="02020603050405020304" pitchFamily="18" charset="0"/>
                <a:ea typeface="Calibri" panose="020F0502020204030204" pitchFamily="34" charset="0"/>
                <a:cs typeface="Times New Roman" panose="02020603050405020304" pitchFamily="18" charset="0"/>
              </a:rPr>
              <a:t>CANOVACCIO FORMATIVO DEL PERCORSO ASL – PCTO (senza qualifica)</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ella 4">
            <a:extLst>
              <a:ext uri="{FF2B5EF4-FFF2-40B4-BE49-F238E27FC236}">
                <a16:creationId xmlns:a16="http://schemas.microsoft.com/office/drawing/2014/main" xmlns="" id="{03DD7F26-51D5-4ECB-854B-38B8906BAA3F}"/>
              </a:ext>
            </a:extLst>
          </p:cNvPr>
          <p:cNvGraphicFramePr>
            <a:graphicFrameLocks noGrp="1"/>
          </p:cNvGraphicFramePr>
          <p:nvPr>
            <p:extLst>
              <p:ext uri="{D42A27DB-BD31-4B8C-83A1-F6EECF244321}">
                <p14:modId xmlns:p14="http://schemas.microsoft.com/office/powerpoint/2010/main" val="1916466490"/>
              </p:ext>
            </p:extLst>
          </p:nvPr>
        </p:nvGraphicFramePr>
        <p:xfrm>
          <a:off x="3979689" y="1030095"/>
          <a:ext cx="7459835" cy="5083299"/>
        </p:xfrm>
        <a:graphic>
          <a:graphicData uri="http://schemas.openxmlformats.org/drawingml/2006/table">
            <a:tbl>
              <a:tblPr firstRow="1" firstCol="1" bandRow="1">
                <a:tableStyleId>{5C22544A-7EE6-4342-B048-85BDC9FD1C3A}</a:tableStyleId>
              </a:tblPr>
              <a:tblGrid>
                <a:gridCol w="1880252">
                  <a:extLst>
                    <a:ext uri="{9D8B030D-6E8A-4147-A177-3AD203B41FA5}">
                      <a16:colId xmlns:a16="http://schemas.microsoft.com/office/drawing/2014/main" xmlns="" val="2781331526"/>
                    </a:ext>
                  </a:extLst>
                </a:gridCol>
                <a:gridCol w="845517">
                  <a:extLst>
                    <a:ext uri="{9D8B030D-6E8A-4147-A177-3AD203B41FA5}">
                      <a16:colId xmlns:a16="http://schemas.microsoft.com/office/drawing/2014/main" xmlns="" val="4288963606"/>
                    </a:ext>
                  </a:extLst>
                </a:gridCol>
                <a:gridCol w="851738">
                  <a:extLst>
                    <a:ext uri="{9D8B030D-6E8A-4147-A177-3AD203B41FA5}">
                      <a16:colId xmlns:a16="http://schemas.microsoft.com/office/drawing/2014/main" xmlns="" val="3654251481"/>
                    </a:ext>
                  </a:extLst>
                </a:gridCol>
                <a:gridCol w="852775">
                  <a:extLst>
                    <a:ext uri="{9D8B030D-6E8A-4147-A177-3AD203B41FA5}">
                      <a16:colId xmlns:a16="http://schemas.microsoft.com/office/drawing/2014/main" xmlns="" val="2833927876"/>
                    </a:ext>
                  </a:extLst>
                </a:gridCol>
                <a:gridCol w="935720">
                  <a:extLst>
                    <a:ext uri="{9D8B030D-6E8A-4147-A177-3AD203B41FA5}">
                      <a16:colId xmlns:a16="http://schemas.microsoft.com/office/drawing/2014/main" xmlns="" val="1719259633"/>
                    </a:ext>
                  </a:extLst>
                </a:gridCol>
                <a:gridCol w="878176">
                  <a:extLst>
                    <a:ext uri="{9D8B030D-6E8A-4147-A177-3AD203B41FA5}">
                      <a16:colId xmlns:a16="http://schemas.microsoft.com/office/drawing/2014/main" xmlns="" val="1318832562"/>
                    </a:ext>
                  </a:extLst>
                </a:gridCol>
                <a:gridCol w="1215657">
                  <a:extLst>
                    <a:ext uri="{9D8B030D-6E8A-4147-A177-3AD203B41FA5}">
                      <a16:colId xmlns:a16="http://schemas.microsoft.com/office/drawing/2014/main" xmlns="" val="949237463"/>
                    </a:ext>
                  </a:extLst>
                </a:gridCol>
              </a:tblGrid>
              <a:tr h="346968">
                <a:tc>
                  <a:txBody>
                    <a:bodyPr/>
                    <a:lstStyle/>
                    <a:p>
                      <a:pPr algn="ctr">
                        <a:lnSpc>
                          <a:spcPct val="115000"/>
                        </a:lnSpc>
                        <a:spcAft>
                          <a:spcPts val="0"/>
                        </a:spcAft>
                      </a:pPr>
                      <a:r>
                        <a:rPr lang="it-IT" sz="1000" cap="small" dirty="0">
                          <a:solidFill>
                            <a:schemeClr val="tx1"/>
                          </a:solidFill>
                          <a:effectLst/>
                        </a:rPr>
                        <a:t>Compiti di realtà</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tc>
                <a:tc>
                  <a:txBody>
                    <a:bodyPr/>
                    <a:lstStyle/>
                    <a:p>
                      <a:pPr algn="ctr">
                        <a:lnSpc>
                          <a:spcPct val="115000"/>
                        </a:lnSpc>
                        <a:spcAft>
                          <a:spcPts val="0"/>
                        </a:spcAft>
                      </a:pPr>
                      <a:r>
                        <a:rPr lang="it-IT" sz="1000" cap="small">
                          <a:solidFill>
                            <a:schemeClr val="tx1"/>
                          </a:solidFill>
                          <a:effectLst/>
                        </a:rPr>
                        <a:t>dove </a:t>
                      </a:r>
                      <a:endParaRPr lang="it-IT" sz="1000">
                        <a:solidFill>
                          <a:schemeClr val="tx1"/>
                        </a:solidFill>
                        <a:effectLst/>
                      </a:endParaRPr>
                    </a:p>
                    <a:p>
                      <a:pPr algn="ctr">
                        <a:lnSpc>
                          <a:spcPct val="115000"/>
                        </a:lnSpc>
                        <a:spcAft>
                          <a:spcPts val="0"/>
                        </a:spcAft>
                      </a:pPr>
                      <a:r>
                        <a:rPr lang="it-IT" sz="1000" cap="small">
                          <a:solidFill>
                            <a:schemeClr val="tx1"/>
                          </a:solidFill>
                          <a:effectLst/>
                        </a:rPr>
                        <a:t> </a:t>
                      </a:r>
                      <a:endParaRPr lang="it-IT"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tc>
                <a:tc>
                  <a:txBody>
                    <a:bodyPr/>
                    <a:lstStyle/>
                    <a:p>
                      <a:pPr algn="ctr">
                        <a:lnSpc>
                          <a:spcPct val="115000"/>
                        </a:lnSpc>
                        <a:spcAft>
                          <a:spcPts val="0"/>
                        </a:spcAft>
                      </a:pPr>
                      <a:r>
                        <a:rPr lang="it-IT" sz="1000" cap="small">
                          <a:solidFill>
                            <a:schemeClr val="tx1"/>
                          </a:solidFill>
                          <a:effectLst/>
                        </a:rPr>
                        <a:t>orari </a:t>
                      </a:r>
                      <a:endParaRPr lang="it-IT" sz="1000">
                        <a:solidFill>
                          <a:schemeClr val="tx1"/>
                        </a:solidFill>
                        <a:effectLst/>
                      </a:endParaRPr>
                    </a:p>
                    <a:p>
                      <a:pPr algn="ctr">
                        <a:lnSpc>
                          <a:spcPct val="115000"/>
                        </a:lnSpc>
                        <a:spcAft>
                          <a:spcPts val="0"/>
                        </a:spcAft>
                      </a:pPr>
                      <a:r>
                        <a:rPr lang="it-IT" sz="1000" cap="small">
                          <a:solidFill>
                            <a:schemeClr val="tx1"/>
                          </a:solidFill>
                          <a:effectLst/>
                        </a:rPr>
                        <a:t> </a:t>
                      </a:r>
                      <a:endParaRPr lang="it-IT"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tc>
                <a:tc>
                  <a:txBody>
                    <a:bodyPr/>
                    <a:lstStyle/>
                    <a:p>
                      <a:pPr algn="ctr">
                        <a:lnSpc>
                          <a:spcPct val="115000"/>
                        </a:lnSpc>
                        <a:spcAft>
                          <a:spcPts val="0"/>
                        </a:spcAft>
                      </a:pPr>
                      <a:r>
                        <a:rPr lang="it-IT" sz="1000" cap="small">
                          <a:solidFill>
                            <a:schemeClr val="tx1"/>
                          </a:solidFill>
                          <a:effectLst/>
                        </a:rPr>
                        <a:t> </a:t>
                      </a:r>
                      <a:endParaRPr lang="it-IT"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tc>
                <a:tc>
                  <a:txBody>
                    <a:bodyPr/>
                    <a:lstStyle/>
                    <a:p>
                      <a:pPr algn="ctr">
                        <a:lnSpc>
                          <a:spcPct val="115000"/>
                        </a:lnSpc>
                        <a:spcAft>
                          <a:spcPts val="0"/>
                        </a:spcAft>
                      </a:pPr>
                      <a:r>
                        <a:rPr lang="it-IT" sz="1000" cap="small">
                          <a:solidFill>
                            <a:schemeClr val="tx1"/>
                          </a:solidFill>
                          <a:effectLst/>
                        </a:rPr>
                        <a:t>tutor interno </a:t>
                      </a:r>
                      <a:endParaRPr lang="it-IT" sz="1000">
                        <a:solidFill>
                          <a:schemeClr val="tx1"/>
                        </a:solidFill>
                        <a:effectLst/>
                      </a:endParaRPr>
                    </a:p>
                    <a:p>
                      <a:pPr algn="ctr">
                        <a:lnSpc>
                          <a:spcPct val="115000"/>
                        </a:lnSpc>
                        <a:spcAft>
                          <a:spcPts val="0"/>
                        </a:spcAft>
                      </a:pPr>
                      <a:r>
                        <a:rPr lang="it-IT" sz="1000" cap="small">
                          <a:solidFill>
                            <a:schemeClr val="tx1"/>
                          </a:solidFill>
                          <a:effectLst/>
                        </a:rPr>
                        <a:t> </a:t>
                      </a:r>
                      <a:endParaRPr lang="it-IT"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tc>
                <a:tc>
                  <a:txBody>
                    <a:bodyPr/>
                    <a:lstStyle/>
                    <a:p>
                      <a:pPr algn="ctr">
                        <a:lnSpc>
                          <a:spcPct val="115000"/>
                        </a:lnSpc>
                        <a:spcAft>
                          <a:spcPts val="0"/>
                        </a:spcAft>
                      </a:pPr>
                      <a:r>
                        <a:rPr lang="it-IT" sz="1000" cap="small">
                          <a:solidFill>
                            <a:schemeClr val="tx1"/>
                          </a:solidFill>
                          <a:effectLst/>
                        </a:rPr>
                        <a:t>tutor esterno </a:t>
                      </a:r>
                      <a:endParaRPr lang="it-IT"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tc>
                <a:tc>
                  <a:txBody>
                    <a:bodyPr/>
                    <a:lstStyle/>
                    <a:p>
                      <a:pPr algn="ctr">
                        <a:lnSpc>
                          <a:spcPct val="115000"/>
                        </a:lnSpc>
                        <a:spcAft>
                          <a:spcPts val="0"/>
                        </a:spcAft>
                      </a:pPr>
                      <a:r>
                        <a:rPr lang="it-IT" sz="1000" cap="small">
                          <a:solidFill>
                            <a:schemeClr val="tx1"/>
                          </a:solidFill>
                          <a:effectLst/>
                        </a:rPr>
                        <a:t>prodotti / evidenze</a:t>
                      </a:r>
                      <a:endParaRPr lang="it-IT"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tc>
                <a:extLst>
                  <a:ext uri="{0D108BD9-81ED-4DB2-BD59-A6C34878D82A}">
                    <a16:rowId xmlns:a16="http://schemas.microsoft.com/office/drawing/2014/main" xmlns="" val="2280043020"/>
                  </a:ext>
                </a:extLst>
              </a:tr>
              <a:tr h="168239">
                <a:tc gridSpan="7">
                  <a:txBody>
                    <a:bodyPr/>
                    <a:lstStyle/>
                    <a:p>
                      <a:pPr algn="ctr">
                        <a:lnSpc>
                          <a:spcPct val="115000"/>
                        </a:lnSpc>
                        <a:spcAft>
                          <a:spcPts val="0"/>
                        </a:spcAft>
                      </a:pPr>
                      <a:r>
                        <a:rPr lang="it-IT" sz="1000" dirty="0">
                          <a:solidFill>
                            <a:schemeClr val="tx1"/>
                          </a:solidFill>
                          <a:effectLst/>
                        </a:rPr>
                        <a:t>QUINTO ANNO</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60000"/>
                        <a:lumOff val="40000"/>
                      </a:schemeClr>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xmlns="" val="1311277910"/>
                  </a:ext>
                </a:extLst>
              </a:tr>
              <a:tr h="780182">
                <a:tc>
                  <a:txBody>
                    <a:bodyPr/>
                    <a:lstStyle/>
                    <a:p>
                      <a:pPr>
                        <a:lnSpc>
                          <a:spcPct val="115000"/>
                        </a:lnSpc>
                        <a:spcAft>
                          <a:spcPts val="0"/>
                        </a:spcAft>
                      </a:pPr>
                      <a:r>
                        <a:rPr lang="it-IT" sz="1000" dirty="0">
                          <a:solidFill>
                            <a:schemeClr val="tx1"/>
                          </a:solidFill>
                          <a:effectLst/>
                        </a:rPr>
                        <a:t> </a:t>
                      </a:r>
                    </a:p>
                    <a:p>
                      <a:pPr>
                        <a:lnSpc>
                          <a:spcPct val="115000"/>
                        </a:lnSpc>
                        <a:spcAft>
                          <a:spcPts val="0"/>
                        </a:spcAft>
                      </a:pPr>
                      <a:endParaRPr lang="it-IT" sz="1000" dirty="0">
                        <a:solidFill>
                          <a:schemeClr val="tx1"/>
                        </a:solidFill>
                        <a:effectLst/>
                      </a:endParaRPr>
                    </a:p>
                    <a:p>
                      <a:pPr>
                        <a:lnSpc>
                          <a:spcPct val="115000"/>
                        </a:lnSpc>
                        <a:spcAft>
                          <a:spcPts val="0"/>
                        </a:spcAft>
                      </a:pPr>
                      <a:r>
                        <a:rPr lang="it-IT" sz="1000" dirty="0">
                          <a:solidFill>
                            <a:schemeClr val="tx1"/>
                          </a:solidFill>
                          <a:effectLst/>
                        </a:rPr>
                        <a:t> </a:t>
                      </a:r>
                    </a:p>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p>
                    <a:p>
                      <a:pPr>
                        <a:lnSpc>
                          <a:spcPct val="115000"/>
                        </a:lnSpc>
                        <a:spcAft>
                          <a:spcPts val="0"/>
                        </a:spcAft>
                      </a:pPr>
                      <a:r>
                        <a:rPr lang="it-IT" sz="1000" dirty="0">
                          <a:solidFill>
                            <a:schemeClr val="tx1"/>
                          </a:solidFill>
                          <a:effectLst/>
                        </a:rPr>
                        <a:t> </a:t>
                      </a:r>
                    </a:p>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extLst>
                  <a:ext uri="{0D108BD9-81ED-4DB2-BD59-A6C34878D82A}">
                    <a16:rowId xmlns:a16="http://schemas.microsoft.com/office/drawing/2014/main" xmlns="" val="2958921562"/>
                  </a:ext>
                </a:extLst>
              </a:tr>
              <a:tr h="622151">
                <a:tc gridSpan="7">
                  <a:txBody>
                    <a:bodyPr/>
                    <a:lstStyle/>
                    <a:p>
                      <a:pPr algn="just">
                        <a:lnSpc>
                          <a:spcPct val="115000"/>
                        </a:lnSpc>
                        <a:spcAft>
                          <a:spcPts val="0"/>
                        </a:spcAft>
                      </a:pPr>
                      <a:r>
                        <a:rPr lang="it-IT" sz="1000" dirty="0">
                          <a:solidFill>
                            <a:schemeClr val="tx1"/>
                          </a:solidFill>
                          <a:effectLst/>
                        </a:rPr>
                        <a:t>Valutazione e ricadute (assi / discipline e condotta)</a:t>
                      </a:r>
                    </a:p>
                    <a:p>
                      <a:pPr algn="just">
                        <a:lnSpc>
                          <a:spcPct val="115000"/>
                        </a:lnSpc>
                        <a:spcAft>
                          <a:spcPts val="0"/>
                        </a:spcAft>
                      </a:pPr>
                      <a:r>
                        <a:rPr lang="it-IT" sz="1000" dirty="0">
                          <a:solidFill>
                            <a:schemeClr val="tx1"/>
                          </a:solidFill>
                          <a:effectLst/>
                        </a:rPr>
                        <a:t>Elaborato per l’esame </a:t>
                      </a:r>
                    </a:p>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xmlns="" val="1122234075"/>
                  </a:ext>
                </a:extLst>
              </a:tr>
              <a:tr h="168239">
                <a:tc gridSpan="7">
                  <a:txBody>
                    <a:bodyPr/>
                    <a:lstStyle/>
                    <a:p>
                      <a:pPr algn="ctr">
                        <a:lnSpc>
                          <a:spcPct val="115000"/>
                        </a:lnSpc>
                        <a:spcAft>
                          <a:spcPts val="0"/>
                        </a:spcAft>
                      </a:pPr>
                      <a:r>
                        <a:rPr lang="it-IT" sz="1000" dirty="0">
                          <a:solidFill>
                            <a:schemeClr val="tx1"/>
                          </a:solidFill>
                          <a:effectLst/>
                        </a:rPr>
                        <a:t>QUARTO ANNO</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60000"/>
                        <a:lumOff val="40000"/>
                      </a:schemeClr>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xmlns="" val="1373612395"/>
                  </a:ext>
                </a:extLst>
              </a:tr>
              <a:tr h="780182">
                <a:tc>
                  <a:txBody>
                    <a:bodyPr/>
                    <a:lstStyle/>
                    <a:p>
                      <a:pPr>
                        <a:lnSpc>
                          <a:spcPct val="115000"/>
                        </a:lnSpc>
                        <a:spcAft>
                          <a:spcPts val="0"/>
                        </a:spcAft>
                      </a:pPr>
                      <a:r>
                        <a:rPr lang="it-IT" sz="1000" dirty="0">
                          <a:solidFill>
                            <a:schemeClr val="tx1"/>
                          </a:solidFill>
                          <a:effectLst/>
                        </a:rPr>
                        <a:t> </a:t>
                      </a:r>
                    </a:p>
                    <a:p>
                      <a:pPr>
                        <a:lnSpc>
                          <a:spcPct val="115000"/>
                        </a:lnSpc>
                        <a:spcAft>
                          <a:spcPts val="0"/>
                        </a:spcAft>
                      </a:pPr>
                      <a:r>
                        <a:rPr lang="it-IT" sz="1000" dirty="0">
                          <a:solidFill>
                            <a:schemeClr val="tx1"/>
                          </a:solidFill>
                          <a:effectLst/>
                        </a:rPr>
                        <a:t> </a:t>
                      </a:r>
                    </a:p>
                    <a:p>
                      <a:pPr>
                        <a:lnSpc>
                          <a:spcPct val="115000"/>
                        </a:lnSpc>
                        <a:spcAft>
                          <a:spcPts val="0"/>
                        </a:spcAft>
                      </a:pPr>
                      <a:r>
                        <a:rPr lang="it-IT" sz="1000" dirty="0">
                          <a:solidFill>
                            <a:schemeClr val="tx1"/>
                          </a:solidFill>
                          <a:effectLst/>
                        </a:rPr>
                        <a:t> </a:t>
                      </a:r>
                    </a:p>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a:solidFill>
                            <a:schemeClr val="tx1"/>
                          </a:solidFill>
                          <a:effectLst/>
                        </a:rPr>
                        <a:t> </a:t>
                      </a:r>
                    </a:p>
                    <a:p>
                      <a:pPr>
                        <a:lnSpc>
                          <a:spcPct val="115000"/>
                        </a:lnSpc>
                        <a:spcAft>
                          <a:spcPts val="0"/>
                        </a:spcAft>
                      </a:pPr>
                      <a:r>
                        <a:rPr lang="it-IT" sz="1000">
                          <a:solidFill>
                            <a:schemeClr val="tx1"/>
                          </a:solidFill>
                          <a:effectLst/>
                        </a:rPr>
                        <a:t> </a:t>
                      </a:r>
                    </a:p>
                    <a:p>
                      <a:pPr>
                        <a:lnSpc>
                          <a:spcPct val="115000"/>
                        </a:lnSpc>
                        <a:spcAft>
                          <a:spcPts val="0"/>
                        </a:spcAft>
                      </a:pPr>
                      <a:r>
                        <a:rPr lang="it-IT" sz="1000">
                          <a:solidFill>
                            <a:schemeClr val="tx1"/>
                          </a:solidFill>
                          <a:effectLst/>
                        </a:rPr>
                        <a:t> </a:t>
                      </a:r>
                      <a:endParaRPr lang="it-IT"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a:solidFill>
                            <a:schemeClr val="tx1"/>
                          </a:solidFill>
                          <a:effectLst/>
                        </a:rPr>
                        <a:t> </a:t>
                      </a:r>
                      <a:endParaRPr lang="it-IT"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extLst>
                  <a:ext uri="{0D108BD9-81ED-4DB2-BD59-A6C34878D82A}">
                    <a16:rowId xmlns:a16="http://schemas.microsoft.com/office/drawing/2014/main" xmlns="" val="4162002330"/>
                  </a:ext>
                </a:extLst>
              </a:tr>
              <a:tr h="622151">
                <a:tc gridSpan="7">
                  <a:txBody>
                    <a:bodyPr/>
                    <a:lstStyle/>
                    <a:p>
                      <a:pPr algn="just">
                        <a:lnSpc>
                          <a:spcPct val="115000"/>
                        </a:lnSpc>
                        <a:spcAft>
                          <a:spcPts val="0"/>
                        </a:spcAft>
                      </a:pPr>
                      <a:r>
                        <a:rPr lang="it-IT" sz="1000" dirty="0">
                          <a:solidFill>
                            <a:schemeClr val="tx1"/>
                          </a:solidFill>
                          <a:effectLst/>
                        </a:rPr>
                        <a:t>Valutazione e ricadute (assi / discipline e condotta)</a:t>
                      </a:r>
                    </a:p>
                    <a:p>
                      <a:pPr algn="just">
                        <a:lnSpc>
                          <a:spcPct val="115000"/>
                        </a:lnSpc>
                        <a:spcAft>
                          <a:spcPts val="0"/>
                        </a:spcAft>
                      </a:pPr>
                      <a:r>
                        <a:rPr lang="it-IT" sz="1000" dirty="0">
                          <a:solidFill>
                            <a:schemeClr val="tx1"/>
                          </a:solidFill>
                          <a:effectLst/>
                        </a:rPr>
                        <a:t>Continuità </a:t>
                      </a:r>
                    </a:p>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xmlns="" val="1785647309"/>
                  </a:ext>
                </a:extLst>
              </a:tr>
              <a:tr h="168239">
                <a:tc gridSpan="7">
                  <a:txBody>
                    <a:bodyPr/>
                    <a:lstStyle/>
                    <a:p>
                      <a:pPr algn="ctr">
                        <a:lnSpc>
                          <a:spcPct val="115000"/>
                        </a:lnSpc>
                        <a:spcAft>
                          <a:spcPts val="0"/>
                        </a:spcAft>
                      </a:pPr>
                      <a:r>
                        <a:rPr lang="it-IT" sz="1000" dirty="0">
                          <a:solidFill>
                            <a:schemeClr val="tx1"/>
                          </a:solidFill>
                          <a:effectLst/>
                        </a:rPr>
                        <a:t>TERZO ANNO</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60000"/>
                        <a:lumOff val="40000"/>
                      </a:schemeClr>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xmlns="" val="2229122978"/>
                  </a:ext>
                </a:extLst>
              </a:tr>
              <a:tr h="780182">
                <a:tc>
                  <a:txBody>
                    <a:bodyPr/>
                    <a:lstStyle/>
                    <a:p>
                      <a:pPr>
                        <a:lnSpc>
                          <a:spcPct val="115000"/>
                        </a:lnSpc>
                        <a:spcAft>
                          <a:spcPts val="0"/>
                        </a:spcAft>
                      </a:pPr>
                      <a:r>
                        <a:rPr lang="it-IT" sz="1000" dirty="0">
                          <a:solidFill>
                            <a:schemeClr val="tx1"/>
                          </a:solidFill>
                          <a:effectLst/>
                        </a:rPr>
                        <a:t> </a:t>
                      </a:r>
                    </a:p>
                    <a:p>
                      <a:pPr>
                        <a:lnSpc>
                          <a:spcPct val="115000"/>
                        </a:lnSpc>
                        <a:spcAft>
                          <a:spcPts val="0"/>
                        </a:spcAft>
                      </a:pPr>
                      <a:r>
                        <a:rPr lang="it-IT" sz="1000" dirty="0">
                          <a:solidFill>
                            <a:schemeClr val="tx1"/>
                          </a:solidFill>
                          <a:effectLst/>
                        </a:rPr>
                        <a:t> </a:t>
                      </a:r>
                    </a:p>
                    <a:p>
                      <a:pPr>
                        <a:lnSpc>
                          <a:spcPct val="115000"/>
                        </a:lnSpc>
                        <a:spcAft>
                          <a:spcPts val="0"/>
                        </a:spcAft>
                      </a:pPr>
                      <a:endParaRPr lang="it-IT" sz="1000" dirty="0">
                        <a:solidFill>
                          <a:schemeClr val="tx1"/>
                        </a:solidFill>
                        <a:effectLst/>
                      </a:endParaRPr>
                    </a:p>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a:solidFill>
                            <a:schemeClr val="tx1"/>
                          </a:solidFill>
                          <a:effectLst/>
                        </a:rPr>
                        <a:t> </a:t>
                      </a:r>
                    </a:p>
                    <a:p>
                      <a:pPr>
                        <a:lnSpc>
                          <a:spcPct val="115000"/>
                        </a:lnSpc>
                        <a:spcAft>
                          <a:spcPts val="0"/>
                        </a:spcAft>
                      </a:pPr>
                      <a:r>
                        <a:rPr lang="it-IT" sz="1000">
                          <a:solidFill>
                            <a:schemeClr val="tx1"/>
                          </a:solidFill>
                          <a:effectLst/>
                        </a:rPr>
                        <a:t> </a:t>
                      </a:r>
                    </a:p>
                    <a:p>
                      <a:pPr>
                        <a:lnSpc>
                          <a:spcPct val="115000"/>
                        </a:lnSpc>
                        <a:spcAft>
                          <a:spcPts val="0"/>
                        </a:spcAft>
                      </a:pPr>
                      <a:r>
                        <a:rPr lang="it-IT" sz="1000">
                          <a:solidFill>
                            <a:schemeClr val="tx1"/>
                          </a:solidFill>
                          <a:effectLst/>
                        </a:rPr>
                        <a:t> </a:t>
                      </a:r>
                      <a:endParaRPr lang="it-IT"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a:solidFill>
                            <a:schemeClr val="tx1"/>
                          </a:solidFill>
                          <a:effectLst/>
                        </a:rPr>
                        <a:t> </a:t>
                      </a:r>
                      <a:endParaRPr lang="it-IT"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a:solidFill>
                            <a:schemeClr val="tx1"/>
                          </a:solidFill>
                          <a:effectLst/>
                        </a:rPr>
                        <a:t> </a:t>
                      </a:r>
                      <a:endParaRPr lang="it-IT"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a:txBody>
                    <a:bodyPr/>
                    <a:lstStyle/>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extLst>
                  <a:ext uri="{0D108BD9-81ED-4DB2-BD59-A6C34878D82A}">
                    <a16:rowId xmlns:a16="http://schemas.microsoft.com/office/drawing/2014/main" xmlns="" val="1505534615"/>
                  </a:ext>
                </a:extLst>
              </a:tr>
              <a:tr h="622151">
                <a:tc gridSpan="7">
                  <a:txBody>
                    <a:bodyPr/>
                    <a:lstStyle/>
                    <a:p>
                      <a:pPr algn="just">
                        <a:lnSpc>
                          <a:spcPct val="115000"/>
                        </a:lnSpc>
                        <a:spcAft>
                          <a:spcPts val="0"/>
                        </a:spcAft>
                      </a:pPr>
                      <a:r>
                        <a:rPr lang="it-IT" sz="1000" dirty="0">
                          <a:solidFill>
                            <a:schemeClr val="tx1"/>
                          </a:solidFill>
                          <a:effectLst/>
                        </a:rPr>
                        <a:t>Valutazione e ricadute (assi / discipline e condotta)</a:t>
                      </a:r>
                    </a:p>
                    <a:p>
                      <a:pPr algn="just">
                        <a:lnSpc>
                          <a:spcPct val="115000"/>
                        </a:lnSpc>
                        <a:spcAft>
                          <a:spcPts val="0"/>
                        </a:spcAft>
                      </a:pPr>
                      <a:r>
                        <a:rPr lang="it-IT" sz="1000" dirty="0">
                          <a:solidFill>
                            <a:schemeClr val="tx1"/>
                          </a:solidFill>
                          <a:effectLst/>
                        </a:rPr>
                        <a:t>Continuità </a:t>
                      </a:r>
                    </a:p>
                    <a:p>
                      <a:pPr>
                        <a:lnSpc>
                          <a:spcPct val="115000"/>
                        </a:lnSpc>
                        <a:spcAft>
                          <a:spcPts val="0"/>
                        </a:spcAft>
                      </a:pPr>
                      <a:r>
                        <a:rPr lang="it-IT" sz="1000"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237" marR="53237" marT="0" marB="0">
                    <a:solidFill>
                      <a:schemeClr val="accent1">
                        <a:lumMod val="40000"/>
                        <a:lumOff val="60000"/>
                      </a:schemeClr>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xmlns="" val="1024045471"/>
                  </a:ext>
                </a:extLst>
              </a:tr>
            </a:tbl>
          </a:graphicData>
        </a:graphic>
      </p:graphicFrame>
    </p:spTree>
    <p:extLst>
      <p:ext uri="{BB962C8B-B14F-4D97-AF65-F5344CB8AC3E}">
        <p14:creationId xmlns:p14="http://schemas.microsoft.com/office/powerpoint/2010/main" val="131658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40CBEC3-A072-411A-9CD6-CD7EF0ECDE6F}"/>
              </a:ext>
            </a:extLst>
          </p:cNvPr>
          <p:cNvSpPr>
            <a:spLocks noGrp="1"/>
          </p:cNvSpPr>
          <p:nvPr>
            <p:ph type="title"/>
          </p:nvPr>
        </p:nvSpPr>
        <p:spPr>
          <a:solidFill>
            <a:srgbClr val="0070C0"/>
          </a:solidFill>
        </p:spPr>
        <p:txBody>
          <a:bodyPr/>
          <a:lstStyle/>
          <a:p>
            <a:r>
              <a:rPr lang="it-IT" sz="2400" dirty="0"/>
              <a:t>Quarta fase:</a:t>
            </a:r>
            <a:br>
              <a:rPr lang="it-IT" sz="2400" dirty="0"/>
            </a:br>
            <a:r>
              <a:rPr lang="it-IT" dirty="0"/>
              <a:t>Modello di valutazione </a:t>
            </a:r>
          </a:p>
        </p:txBody>
      </p:sp>
      <p:graphicFrame>
        <p:nvGraphicFramePr>
          <p:cNvPr id="6" name="Tabella 5">
            <a:extLst>
              <a:ext uri="{FF2B5EF4-FFF2-40B4-BE49-F238E27FC236}">
                <a16:creationId xmlns:a16="http://schemas.microsoft.com/office/drawing/2014/main" xmlns="" id="{9C5EADF1-E2E2-4636-A814-24F55C5B45A5}"/>
              </a:ext>
            </a:extLst>
          </p:cNvPr>
          <p:cNvGraphicFramePr>
            <a:graphicFrameLocks noGrp="1"/>
          </p:cNvGraphicFramePr>
          <p:nvPr>
            <p:extLst>
              <p:ext uri="{D42A27DB-BD31-4B8C-83A1-F6EECF244321}">
                <p14:modId xmlns:p14="http://schemas.microsoft.com/office/powerpoint/2010/main" val="3745722480"/>
              </p:ext>
            </p:extLst>
          </p:nvPr>
        </p:nvGraphicFramePr>
        <p:xfrm>
          <a:off x="3810000" y="789775"/>
          <a:ext cx="7752079" cy="5239550"/>
        </p:xfrm>
        <a:graphic>
          <a:graphicData uri="http://schemas.openxmlformats.org/drawingml/2006/table">
            <a:tbl>
              <a:tblPr firstRow="1" firstCol="1" bandRow="1">
                <a:tableStyleId>{5C22544A-7EE6-4342-B048-85BDC9FD1C3A}</a:tableStyleId>
              </a:tblPr>
              <a:tblGrid>
                <a:gridCol w="1190625">
                  <a:extLst>
                    <a:ext uri="{9D8B030D-6E8A-4147-A177-3AD203B41FA5}">
                      <a16:colId xmlns:a16="http://schemas.microsoft.com/office/drawing/2014/main" xmlns="" val="2889802805"/>
                    </a:ext>
                  </a:extLst>
                </a:gridCol>
                <a:gridCol w="771525">
                  <a:extLst>
                    <a:ext uri="{9D8B030D-6E8A-4147-A177-3AD203B41FA5}">
                      <a16:colId xmlns:a16="http://schemas.microsoft.com/office/drawing/2014/main" xmlns="" val="1672930840"/>
                    </a:ext>
                  </a:extLst>
                </a:gridCol>
                <a:gridCol w="4448175">
                  <a:extLst>
                    <a:ext uri="{9D8B030D-6E8A-4147-A177-3AD203B41FA5}">
                      <a16:colId xmlns:a16="http://schemas.microsoft.com/office/drawing/2014/main" xmlns="" val="1794012803"/>
                    </a:ext>
                  </a:extLst>
                </a:gridCol>
                <a:gridCol w="1341754">
                  <a:extLst>
                    <a:ext uri="{9D8B030D-6E8A-4147-A177-3AD203B41FA5}">
                      <a16:colId xmlns:a16="http://schemas.microsoft.com/office/drawing/2014/main" xmlns="" val="1833715963"/>
                    </a:ext>
                  </a:extLst>
                </a:gridCol>
              </a:tblGrid>
              <a:tr h="362600">
                <a:tc>
                  <a:txBody>
                    <a:bodyPr/>
                    <a:lstStyle/>
                    <a:p>
                      <a:pPr algn="ctr">
                        <a:lnSpc>
                          <a:spcPct val="115000"/>
                        </a:lnSpc>
                        <a:spcAft>
                          <a:spcPts val="0"/>
                        </a:spcAft>
                      </a:pPr>
                      <a:r>
                        <a:rPr lang="it-IT" sz="800" cap="small">
                          <a:effectLst/>
                        </a:rPr>
                        <a:t>Traguardi formativi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ctr">
                        <a:lnSpc>
                          <a:spcPct val="115000"/>
                        </a:lnSpc>
                        <a:spcAft>
                          <a:spcPts val="0"/>
                        </a:spcAft>
                      </a:pPr>
                      <a:r>
                        <a:rPr lang="it-IT" sz="800" cap="small">
                          <a:effectLst/>
                        </a:rPr>
                        <a:t>Evidenze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ctr">
                        <a:lnSpc>
                          <a:spcPct val="115000"/>
                        </a:lnSpc>
                        <a:spcAft>
                          <a:spcPts val="0"/>
                        </a:spcAft>
                      </a:pPr>
                      <a:r>
                        <a:rPr lang="it-IT" sz="800" cap="small" dirty="0">
                          <a:effectLst/>
                        </a:rPr>
                        <a:t>Criteri / focus </a:t>
                      </a:r>
                      <a:endParaRPr lang="it-I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ctr">
                        <a:lnSpc>
                          <a:spcPct val="115000"/>
                        </a:lnSpc>
                        <a:spcAft>
                          <a:spcPts val="0"/>
                        </a:spcAft>
                      </a:pPr>
                      <a:r>
                        <a:rPr lang="it-IT" sz="800" cap="small" dirty="0">
                          <a:effectLst/>
                        </a:rPr>
                        <a:t>Strumenti di valutazione</a:t>
                      </a:r>
                      <a:endParaRPr lang="it-IT" sz="800" dirty="0">
                        <a:effectLst/>
                      </a:endParaRPr>
                    </a:p>
                  </a:txBody>
                  <a:tcPr marL="35869" marR="35869" marT="0" marB="0"/>
                </a:tc>
                <a:extLst>
                  <a:ext uri="{0D108BD9-81ED-4DB2-BD59-A6C34878D82A}">
                    <a16:rowId xmlns:a16="http://schemas.microsoft.com/office/drawing/2014/main" xmlns="" val="3472951181"/>
                  </a:ext>
                </a:extLst>
              </a:tr>
              <a:tr h="777673">
                <a:tc>
                  <a:txBody>
                    <a:bodyPr/>
                    <a:lstStyle/>
                    <a:p>
                      <a:pPr>
                        <a:lnSpc>
                          <a:spcPct val="115000"/>
                        </a:lnSpc>
                        <a:spcAft>
                          <a:spcPts val="0"/>
                        </a:spcAft>
                      </a:pPr>
                      <a:r>
                        <a:rPr lang="it-IT" sz="800">
                          <a:effectLst/>
                        </a:rPr>
                        <a:t>Apprendimento sociale</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just">
                        <a:lnSpc>
                          <a:spcPct val="115000"/>
                        </a:lnSpc>
                        <a:spcAft>
                          <a:spcPts val="0"/>
                        </a:spcAft>
                      </a:pPr>
                      <a:r>
                        <a:rPr lang="it-IT" sz="800">
                          <a:effectLst/>
                        </a:rPr>
                        <a:t>Osservazione </a:t>
                      </a:r>
                    </a:p>
                    <a:p>
                      <a:pPr algn="just">
                        <a:lnSpc>
                          <a:spcPct val="115000"/>
                        </a:lnSpc>
                        <a:spcAft>
                          <a:spcPts val="0"/>
                        </a:spcAft>
                      </a:pPr>
                      <a:r>
                        <a:rPr lang="it-IT" sz="800">
                          <a:effectLst/>
                        </a:rPr>
                        <a:t>Tutor aziendale </a:t>
                      </a:r>
                    </a:p>
                    <a:p>
                      <a:pPr algn="just">
                        <a:lnSpc>
                          <a:spcPct val="115000"/>
                        </a:lnSpc>
                        <a:spcAft>
                          <a:spcPts val="0"/>
                        </a:spcAft>
                      </a:pPr>
                      <a:r>
                        <a:rPr lang="it-IT" sz="800">
                          <a:effectLst/>
                        </a:rPr>
                        <a:t>Tutor scolastico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marL="342900" lvl="0" indent="-342900" algn="just">
                        <a:lnSpc>
                          <a:spcPct val="115000"/>
                        </a:lnSpc>
                        <a:spcAft>
                          <a:spcPts val="0"/>
                        </a:spcAft>
                        <a:buFont typeface="Times New Roman" panose="02020603050405020304" pitchFamily="18" charset="0"/>
                        <a:buChar char="-"/>
                      </a:pPr>
                      <a:r>
                        <a:rPr lang="it-IT" sz="800">
                          <a:effectLst/>
                        </a:rPr>
                        <a:t>Rispetto dei tempi</a:t>
                      </a:r>
                    </a:p>
                    <a:p>
                      <a:pPr marL="342900" lvl="0" indent="-342900" algn="just">
                        <a:lnSpc>
                          <a:spcPct val="115000"/>
                        </a:lnSpc>
                        <a:spcAft>
                          <a:spcPts val="0"/>
                        </a:spcAft>
                        <a:buFont typeface="Times New Roman" panose="02020603050405020304" pitchFamily="18" charset="0"/>
                        <a:buChar char="-"/>
                      </a:pPr>
                      <a:r>
                        <a:rPr lang="it-IT" sz="800">
                          <a:effectLst/>
                        </a:rPr>
                        <a:t>Rispetto delle regole</a:t>
                      </a:r>
                    </a:p>
                    <a:p>
                      <a:pPr marL="342900" lvl="0" indent="-342900" algn="just">
                        <a:lnSpc>
                          <a:spcPct val="115000"/>
                        </a:lnSpc>
                        <a:spcAft>
                          <a:spcPts val="0"/>
                        </a:spcAft>
                        <a:buFont typeface="Times New Roman" panose="02020603050405020304" pitchFamily="18" charset="0"/>
                        <a:buChar char="-"/>
                      </a:pPr>
                      <a:r>
                        <a:rPr lang="it-IT" sz="800">
                          <a:effectLst/>
                        </a:rPr>
                        <a:t>Cura dei luoghi e delle attrezzature </a:t>
                      </a:r>
                    </a:p>
                    <a:p>
                      <a:pPr marL="342900" lvl="0" indent="-342900" algn="just">
                        <a:lnSpc>
                          <a:spcPct val="115000"/>
                        </a:lnSpc>
                        <a:spcAft>
                          <a:spcPts val="0"/>
                        </a:spcAft>
                        <a:buFont typeface="Times New Roman" panose="02020603050405020304" pitchFamily="18" charset="0"/>
                        <a:buChar char="-"/>
                      </a:pPr>
                      <a:r>
                        <a:rPr lang="it-IT" sz="800">
                          <a:effectLst/>
                        </a:rPr>
                        <a:t>Cura dell’abbigliamento </a:t>
                      </a:r>
                    </a:p>
                    <a:p>
                      <a:pPr marL="342900" lvl="0" indent="-342900" algn="just">
                        <a:lnSpc>
                          <a:spcPct val="115000"/>
                        </a:lnSpc>
                        <a:spcAft>
                          <a:spcPts val="0"/>
                        </a:spcAft>
                        <a:buFont typeface="Times New Roman" panose="02020603050405020304" pitchFamily="18" charset="0"/>
                        <a:buChar char="-"/>
                      </a:pPr>
                      <a:r>
                        <a:rPr lang="it-IT" sz="800">
                          <a:effectLst/>
                        </a:rPr>
                        <a:t>Cura del linguaggio</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just">
                        <a:lnSpc>
                          <a:spcPct val="115000"/>
                        </a:lnSpc>
                        <a:spcAft>
                          <a:spcPts val="0"/>
                        </a:spcAft>
                      </a:pPr>
                      <a:r>
                        <a:rPr lang="it-IT" sz="800">
                          <a:effectLst/>
                        </a:rPr>
                        <a:t>Diario di bordo (riscontro)</a:t>
                      </a:r>
                    </a:p>
                    <a:p>
                      <a:pPr algn="just">
                        <a:lnSpc>
                          <a:spcPct val="115000"/>
                        </a:lnSpc>
                        <a:spcAft>
                          <a:spcPts val="0"/>
                        </a:spcAft>
                      </a:pPr>
                      <a:r>
                        <a:rPr lang="it-IT" sz="800">
                          <a:effectLst/>
                        </a:rPr>
                        <a:t>Scheda di osservazione</a:t>
                      </a:r>
                    </a:p>
                    <a:p>
                      <a:pPr algn="just">
                        <a:lnSpc>
                          <a:spcPct val="115000"/>
                        </a:lnSpc>
                        <a:spcAft>
                          <a:spcPts val="0"/>
                        </a:spcAft>
                      </a:pPr>
                      <a:r>
                        <a:rPr lang="it-IT" sz="800">
                          <a:effectLst/>
                        </a:rPr>
                        <a:t>Scheda prodotto </a:t>
                      </a:r>
                    </a:p>
                    <a:p>
                      <a:pPr algn="just">
                        <a:lnSpc>
                          <a:spcPct val="115000"/>
                        </a:lnSpc>
                        <a:spcAft>
                          <a:spcPts val="0"/>
                        </a:spcAft>
                      </a:pPr>
                      <a:r>
                        <a:rPr lang="it-IT" sz="800">
                          <a:effectLst/>
                        </a:rPr>
                        <a:t>Rubrica</a:t>
                      </a:r>
                    </a:p>
                    <a:p>
                      <a:pPr algn="just">
                        <a:lnSpc>
                          <a:spcPct val="115000"/>
                        </a:lnSpc>
                        <a:spcAft>
                          <a:spcPts val="0"/>
                        </a:spcAft>
                      </a:pPr>
                      <a:r>
                        <a:rPr lang="it-IT" sz="800">
                          <a:effectLst/>
                        </a:rPr>
                        <a:t>Autovalutazione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extLst>
                  <a:ext uri="{0D108BD9-81ED-4DB2-BD59-A6C34878D82A}">
                    <a16:rowId xmlns:a16="http://schemas.microsoft.com/office/drawing/2014/main" xmlns="" val="97063851"/>
                  </a:ext>
                </a:extLst>
              </a:tr>
              <a:tr h="620300">
                <a:tc>
                  <a:txBody>
                    <a:bodyPr/>
                    <a:lstStyle/>
                    <a:p>
                      <a:pPr>
                        <a:lnSpc>
                          <a:spcPct val="115000"/>
                        </a:lnSpc>
                        <a:spcAft>
                          <a:spcPts val="0"/>
                        </a:spcAft>
                      </a:pPr>
                      <a:r>
                        <a:rPr lang="it-IT" sz="800">
                          <a:effectLst/>
                        </a:rPr>
                        <a:t>Apprendimento culturale </a:t>
                      </a:r>
                    </a:p>
                    <a:p>
                      <a:pPr>
                        <a:lnSpc>
                          <a:spcPct val="115000"/>
                        </a:lnSpc>
                        <a:spcAft>
                          <a:spcPts val="0"/>
                        </a:spcAft>
                      </a:pP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just">
                        <a:lnSpc>
                          <a:spcPct val="115000"/>
                        </a:lnSpc>
                        <a:spcAft>
                          <a:spcPts val="0"/>
                        </a:spcAft>
                      </a:pP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marL="342900" lvl="0" indent="-342900" algn="just">
                        <a:lnSpc>
                          <a:spcPct val="115000"/>
                        </a:lnSpc>
                        <a:spcAft>
                          <a:spcPts val="0"/>
                        </a:spcAft>
                        <a:buFont typeface="Times New Roman" panose="02020603050405020304" pitchFamily="18" charset="0"/>
                        <a:buChar char="-"/>
                      </a:pPr>
                      <a:r>
                        <a:rPr lang="it-IT" sz="800">
                          <a:effectLst/>
                        </a:rPr>
                        <a:t>Lingua italiana</a:t>
                      </a:r>
                    </a:p>
                    <a:p>
                      <a:pPr marL="342900" lvl="0" indent="-342900" algn="just">
                        <a:lnSpc>
                          <a:spcPct val="115000"/>
                        </a:lnSpc>
                        <a:spcAft>
                          <a:spcPts val="0"/>
                        </a:spcAft>
                        <a:buFont typeface="Times New Roman" panose="02020603050405020304" pitchFamily="18" charset="0"/>
                        <a:buChar char="-"/>
                      </a:pPr>
                      <a:r>
                        <a:rPr lang="it-IT" sz="800">
                          <a:effectLst/>
                        </a:rPr>
                        <a:t>Lingua inglese</a:t>
                      </a:r>
                    </a:p>
                    <a:p>
                      <a:pPr marL="342900" lvl="0" indent="-342900" algn="just">
                        <a:lnSpc>
                          <a:spcPct val="115000"/>
                        </a:lnSpc>
                        <a:spcAft>
                          <a:spcPts val="0"/>
                        </a:spcAft>
                        <a:buFont typeface="Times New Roman" panose="02020603050405020304" pitchFamily="18" charset="0"/>
                        <a:buChar char="-"/>
                      </a:pPr>
                      <a:r>
                        <a:rPr lang="it-IT" sz="800">
                          <a:effectLst/>
                        </a:rPr>
                        <a:t>Matematica</a:t>
                      </a:r>
                    </a:p>
                    <a:p>
                      <a:pPr marL="342900" lvl="0" indent="-342900" algn="just">
                        <a:lnSpc>
                          <a:spcPct val="115000"/>
                        </a:lnSpc>
                        <a:spcAft>
                          <a:spcPts val="0"/>
                        </a:spcAft>
                        <a:buFont typeface="Times New Roman" panose="02020603050405020304" pitchFamily="18" charset="0"/>
                        <a:buChar char="-"/>
                      </a:pPr>
                      <a:r>
                        <a:rPr lang="it-IT" sz="800">
                          <a:effectLst/>
                        </a:rPr>
                        <a:t>Storico sociale e cittadinanza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just">
                        <a:lnSpc>
                          <a:spcPct val="115000"/>
                        </a:lnSpc>
                        <a:spcAft>
                          <a:spcPts val="0"/>
                        </a:spcAft>
                      </a:pP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extLst>
                  <a:ext uri="{0D108BD9-81ED-4DB2-BD59-A6C34878D82A}">
                    <a16:rowId xmlns:a16="http://schemas.microsoft.com/office/drawing/2014/main" xmlns="" val="3389019020"/>
                  </a:ext>
                </a:extLst>
              </a:tr>
              <a:tr h="777673">
                <a:tc>
                  <a:txBody>
                    <a:bodyPr/>
                    <a:lstStyle/>
                    <a:p>
                      <a:pPr>
                        <a:lnSpc>
                          <a:spcPct val="115000"/>
                        </a:lnSpc>
                        <a:spcAft>
                          <a:spcPts val="0"/>
                        </a:spcAft>
                      </a:pPr>
                      <a:r>
                        <a:rPr lang="it-IT" sz="800">
                          <a:effectLst/>
                        </a:rPr>
                        <a:t>Apprendimento (pre) professionale </a:t>
                      </a:r>
                    </a:p>
                    <a:p>
                      <a:pPr>
                        <a:lnSpc>
                          <a:spcPct val="115000"/>
                        </a:lnSpc>
                        <a:spcAft>
                          <a:spcPts val="0"/>
                        </a:spcAft>
                      </a:pP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just">
                        <a:lnSpc>
                          <a:spcPct val="115000"/>
                        </a:lnSpc>
                        <a:spcAft>
                          <a:spcPts val="0"/>
                        </a:spcAft>
                      </a:pPr>
                      <a:r>
                        <a:rPr lang="it-IT" sz="800">
                          <a:effectLst/>
                        </a:rPr>
                        <a:t>Prodotto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marL="342900" lvl="0" indent="-342900" algn="just">
                        <a:lnSpc>
                          <a:spcPct val="115000"/>
                        </a:lnSpc>
                        <a:spcAft>
                          <a:spcPts val="0"/>
                        </a:spcAft>
                        <a:buFont typeface="Times New Roman" panose="02020603050405020304" pitchFamily="18" charset="0"/>
                        <a:buChar char="-"/>
                      </a:pPr>
                      <a:r>
                        <a:rPr lang="it-IT" sz="800">
                          <a:effectLst/>
                        </a:rPr>
                        <a:t>Scienze e tecnologia</a:t>
                      </a:r>
                    </a:p>
                    <a:p>
                      <a:pPr marL="342900" lvl="0" indent="-342900" algn="just">
                        <a:lnSpc>
                          <a:spcPct val="115000"/>
                        </a:lnSpc>
                        <a:spcAft>
                          <a:spcPts val="0"/>
                        </a:spcAft>
                        <a:buFont typeface="Times New Roman" panose="02020603050405020304" pitchFamily="18" charset="0"/>
                        <a:buChar char="-"/>
                      </a:pPr>
                      <a:r>
                        <a:rPr lang="it-IT" sz="800">
                          <a:effectLst/>
                        </a:rPr>
                        <a:t>Cultura del progetto </a:t>
                      </a:r>
                    </a:p>
                    <a:p>
                      <a:pPr marL="342900" lvl="0" indent="-342900" algn="just">
                        <a:lnSpc>
                          <a:spcPct val="115000"/>
                        </a:lnSpc>
                        <a:spcAft>
                          <a:spcPts val="0"/>
                        </a:spcAft>
                        <a:buFont typeface="Times New Roman" panose="02020603050405020304" pitchFamily="18" charset="0"/>
                        <a:buChar char="-"/>
                      </a:pPr>
                      <a:r>
                        <a:rPr lang="it-IT" sz="800">
                          <a:effectLst/>
                        </a:rPr>
                        <a:t>Amministrazione</a:t>
                      </a:r>
                    </a:p>
                    <a:p>
                      <a:pPr marL="342900" lvl="0" indent="-342900" algn="just">
                        <a:lnSpc>
                          <a:spcPct val="115000"/>
                        </a:lnSpc>
                        <a:spcAft>
                          <a:spcPts val="0"/>
                        </a:spcAft>
                        <a:buFont typeface="Times New Roman" panose="02020603050405020304" pitchFamily="18" charset="0"/>
                        <a:buChar char="-"/>
                      </a:pPr>
                      <a:r>
                        <a:rPr lang="it-IT" sz="800">
                          <a:effectLst/>
                        </a:rPr>
                        <a:t>Logistica </a:t>
                      </a:r>
                    </a:p>
                    <a:p>
                      <a:pPr marL="342900" lvl="0" indent="-342900" algn="just">
                        <a:lnSpc>
                          <a:spcPct val="115000"/>
                        </a:lnSpc>
                        <a:spcAft>
                          <a:spcPts val="0"/>
                        </a:spcAft>
                        <a:buFont typeface="Times New Roman" panose="02020603050405020304" pitchFamily="18" charset="0"/>
                        <a:buChar char="-"/>
                      </a:pPr>
                      <a:r>
                        <a:rPr lang="it-IT" sz="800">
                          <a:effectLst/>
                        </a:rPr>
                        <a:t>Diritto</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just">
                        <a:lnSpc>
                          <a:spcPct val="115000"/>
                        </a:lnSpc>
                        <a:spcAft>
                          <a:spcPts val="0"/>
                        </a:spcAft>
                      </a:pP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extLst>
                  <a:ext uri="{0D108BD9-81ED-4DB2-BD59-A6C34878D82A}">
                    <a16:rowId xmlns:a16="http://schemas.microsoft.com/office/drawing/2014/main" xmlns="" val="1814670306"/>
                  </a:ext>
                </a:extLst>
              </a:tr>
              <a:tr h="1103384">
                <a:tc>
                  <a:txBody>
                    <a:bodyPr/>
                    <a:lstStyle/>
                    <a:p>
                      <a:pPr>
                        <a:lnSpc>
                          <a:spcPct val="115000"/>
                        </a:lnSpc>
                        <a:spcAft>
                          <a:spcPts val="0"/>
                        </a:spcAft>
                      </a:pPr>
                      <a:r>
                        <a:rPr lang="it-IT" sz="800" dirty="0">
                          <a:effectLst/>
                        </a:rPr>
                        <a:t>Competenza personale, sociale e capacità di imparare a imparare</a:t>
                      </a:r>
                      <a:endParaRPr lang="it-I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just">
                        <a:lnSpc>
                          <a:spcPct val="115000"/>
                        </a:lnSpc>
                        <a:spcAft>
                          <a:spcPts val="0"/>
                        </a:spcAft>
                      </a:pP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marL="342900" lvl="0" indent="-342900" algn="just">
                        <a:lnSpc>
                          <a:spcPct val="115000"/>
                        </a:lnSpc>
                        <a:spcAft>
                          <a:spcPts val="0"/>
                        </a:spcAft>
                        <a:buFont typeface="Times New Roman" panose="02020603050405020304" pitchFamily="18" charset="0"/>
                        <a:buChar char="-"/>
                      </a:pPr>
                      <a:r>
                        <a:rPr lang="it-IT" sz="800">
                          <a:effectLst/>
                        </a:rPr>
                        <a:t>Capacità di riflettere su se stessi, comprendere le proprie emozioni e le proprie strategie di apprendimento</a:t>
                      </a:r>
                    </a:p>
                    <a:p>
                      <a:pPr marL="342900" lvl="0" indent="-342900" algn="just">
                        <a:lnSpc>
                          <a:spcPct val="115000"/>
                        </a:lnSpc>
                        <a:spcAft>
                          <a:spcPts val="0"/>
                        </a:spcAft>
                        <a:buFont typeface="Times New Roman" panose="02020603050405020304" pitchFamily="18" charset="0"/>
                        <a:buChar char="-"/>
                      </a:pPr>
                      <a:r>
                        <a:rPr lang="it-IT" sz="800">
                          <a:effectLst/>
                        </a:rPr>
                        <a:t>Avere cura di se stessi</a:t>
                      </a:r>
                    </a:p>
                    <a:p>
                      <a:pPr marL="342900" lvl="0" indent="-342900" algn="just">
                        <a:lnSpc>
                          <a:spcPct val="115000"/>
                        </a:lnSpc>
                        <a:spcAft>
                          <a:spcPts val="0"/>
                        </a:spcAft>
                        <a:buFont typeface="Times New Roman" panose="02020603050405020304" pitchFamily="18" charset="0"/>
                        <a:buChar char="-"/>
                      </a:pPr>
                      <a:r>
                        <a:rPr lang="it-IT" sz="800">
                          <a:effectLst/>
                        </a:rPr>
                        <a:t>Saper collaborare con gli altri</a:t>
                      </a:r>
                    </a:p>
                    <a:p>
                      <a:pPr marL="342900" lvl="0" indent="-342900" algn="just">
                        <a:lnSpc>
                          <a:spcPct val="115000"/>
                        </a:lnSpc>
                        <a:spcAft>
                          <a:spcPts val="0"/>
                        </a:spcAft>
                        <a:buFont typeface="Times New Roman" panose="02020603050405020304" pitchFamily="18" charset="0"/>
                        <a:buChar char="-"/>
                      </a:pPr>
                      <a:r>
                        <a:rPr lang="it-IT" sz="800">
                          <a:effectLst/>
                        </a:rPr>
                        <a:t>Capire i compiti che ci vengono affidati</a:t>
                      </a:r>
                    </a:p>
                    <a:p>
                      <a:pPr marL="342900" lvl="0" indent="-342900" algn="just">
                        <a:lnSpc>
                          <a:spcPct val="115000"/>
                        </a:lnSpc>
                        <a:spcAft>
                          <a:spcPts val="0"/>
                        </a:spcAft>
                        <a:buFont typeface="Times New Roman" panose="02020603050405020304" pitchFamily="18" charset="0"/>
                        <a:buChar char="-"/>
                      </a:pPr>
                      <a:r>
                        <a:rPr lang="it-IT" sz="800">
                          <a:effectLst/>
                        </a:rPr>
                        <a:t>Saper pianificare le proprie azioni </a:t>
                      </a:r>
                    </a:p>
                    <a:p>
                      <a:pPr marL="342900" lvl="0" indent="-342900" algn="just">
                        <a:lnSpc>
                          <a:spcPct val="115000"/>
                        </a:lnSpc>
                        <a:spcAft>
                          <a:spcPts val="0"/>
                        </a:spcAft>
                        <a:buFont typeface="Times New Roman" panose="02020603050405020304" pitchFamily="18" charset="0"/>
                        <a:buChar char="-"/>
                      </a:pPr>
                      <a:r>
                        <a:rPr lang="it-IT" sz="800">
                          <a:effectLst/>
                        </a:rPr>
                        <a:t>Affrontare i problemi, le difficoltà e i conflitti con il proprio impegno</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just">
                        <a:lnSpc>
                          <a:spcPct val="115000"/>
                        </a:lnSpc>
                        <a:spcAft>
                          <a:spcPts val="0"/>
                        </a:spcAft>
                      </a:pP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extLst>
                  <a:ext uri="{0D108BD9-81ED-4DB2-BD59-A6C34878D82A}">
                    <a16:rowId xmlns:a16="http://schemas.microsoft.com/office/drawing/2014/main" xmlns="" val="3502899701"/>
                  </a:ext>
                </a:extLst>
              </a:tr>
              <a:tr h="620300">
                <a:tc>
                  <a:txBody>
                    <a:bodyPr/>
                    <a:lstStyle/>
                    <a:p>
                      <a:pPr>
                        <a:lnSpc>
                          <a:spcPct val="115000"/>
                        </a:lnSpc>
                        <a:spcAft>
                          <a:spcPts val="0"/>
                        </a:spcAft>
                      </a:pPr>
                      <a:r>
                        <a:rPr lang="it-IT" sz="800">
                          <a:effectLst/>
                        </a:rPr>
                        <a:t>Senso di iniziativa e di imprenditorialità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just">
                        <a:lnSpc>
                          <a:spcPct val="115000"/>
                        </a:lnSpc>
                        <a:spcAft>
                          <a:spcPts val="0"/>
                        </a:spcAft>
                      </a:pP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marL="342900" lvl="0" indent="-342900" algn="just">
                        <a:lnSpc>
                          <a:spcPct val="115000"/>
                        </a:lnSpc>
                        <a:spcAft>
                          <a:spcPts val="0"/>
                        </a:spcAft>
                        <a:buFont typeface="Times New Roman" panose="02020603050405020304" pitchFamily="18" charset="0"/>
                        <a:buChar char="-"/>
                      </a:pPr>
                      <a:r>
                        <a:rPr lang="it-IT" sz="800" dirty="0">
                          <a:effectLst/>
                        </a:rPr>
                        <a:t>Sviluppare spirito di iniziativa</a:t>
                      </a:r>
                    </a:p>
                    <a:p>
                      <a:pPr marL="342900" lvl="0" indent="-342900" algn="just">
                        <a:lnSpc>
                          <a:spcPct val="115000"/>
                        </a:lnSpc>
                        <a:spcAft>
                          <a:spcPts val="0"/>
                        </a:spcAft>
                        <a:buFont typeface="Times New Roman" panose="02020603050405020304" pitchFamily="18" charset="0"/>
                        <a:buChar char="-"/>
                      </a:pPr>
                      <a:r>
                        <a:rPr lang="it-IT" sz="800" dirty="0">
                          <a:effectLst/>
                        </a:rPr>
                        <a:t>Saper anticipare gli eventi</a:t>
                      </a:r>
                    </a:p>
                    <a:p>
                      <a:pPr marL="342900" lvl="0" indent="-342900" algn="just">
                        <a:lnSpc>
                          <a:spcPct val="115000"/>
                        </a:lnSpc>
                        <a:spcAft>
                          <a:spcPts val="0"/>
                        </a:spcAft>
                        <a:buFont typeface="Times New Roman" panose="02020603050405020304" pitchFamily="18" charset="0"/>
                        <a:buChar char="-"/>
                      </a:pPr>
                      <a:r>
                        <a:rPr lang="it-IT" sz="800" dirty="0">
                          <a:effectLst/>
                        </a:rPr>
                        <a:t>Acquisire indipendenza e innovazione nella vita privata e sociale come anche sul lavoro</a:t>
                      </a:r>
                    </a:p>
                    <a:p>
                      <a:pPr marL="342900" lvl="0" indent="-342900" algn="just">
                        <a:lnSpc>
                          <a:spcPct val="115000"/>
                        </a:lnSpc>
                        <a:spcAft>
                          <a:spcPts val="0"/>
                        </a:spcAft>
                        <a:buFont typeface="Times New Roman" panose="02020603050405020304" pitchFamily="18" charset="0"/>
                        <a:buChar char="-"/>
                      </a:pPr>
                      <a:r>
                        <a:rPr lang="it-IT" sz="800" dirty="0">
                          <a:effectLst/>
                        </a:rPr>
                        <a:t>Acquisire determinazione nel raggiungere obiettivi, siano essi personali, o comuni con altri</a:t>
                      </a:r>
                      <a:endParaRPr lang="it-I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just">
                        <a:lnSpc>
                          <a:spcPct val="115000"/>
                        </a:lnSpc>
                        <a:spcAft>
                          <a:spcPts val="0"/>
                        </a:spcAft>
                      </a:pP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extLst>
                  <a:ext uri="{0D108BD9-81ED-4DB2-BD59-A6C34878D82A}">
                    <a16:rowId xmlns:a16="http://schemas.microsoft.com/office/drawing/2014/main" xmlns="" val="4076140911"/>
                  </a:ext>
                </a:extLst>
              </a:tr>
              <a:tr h="977620">
                <a:tc>
                  <a:txBody>
                    <a:bodyPr/>
                    <a:lstStyle/>
                    <a:p>
                      <a:pPr>
                        <a:lnSpc>
                          <a:spcPct val="115000"/>
                        </a:lnSpc>
                        <a:spcAft>
                          <a:spcPts val="0"/>
                        </a:spcAft>
                      </a:pPr>
                      <a:r>
                        <a:rPr lang="it-IT" sz="800" dirty="0">
                          <a:effectLst/>
                        </a:rPr>
                        <a:t>Orientamento e decisione</a:t>
                      </a:r>
                      <a:endParaRPr lang="it-I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just">
                        <a:lnSpc>
                          <a:spcPct val="115000"/>
                        </a:lnSpc>
                        <a:spcAft>
                          <a:spcPts val="0"/>
                        </a:spcAft>
                      </a:pPr>
                      <a:r>
                        <a:rPr lang="it-IT" sz="800" dirty="0">
                          <a:effectLst/>
                        </a:rPr>
                        <a:t>Autovalutazione </a:t>
                      </a:r>
                      <a:endParaRPr lang="it-I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marL="342900" lvl="0" indent="-342900" algn="just">
                        <a:lnSpc>
                          <a:spcPct val="115000"/>
                        </a:lnSpc>
                        <a:spcAft>
                          <a:spcPts val="0"/>
                        </a:spcAft>
                        <a:buFont typeface="Times New Roman" panose="02020603050405020304" pitchFamily="18" charset="0"/>
                        <a:buChar char="-"/>
                      </a:pPr>
                      <a:r>
                        <a:rPr lang="it-IT" sz="800" dirty="0">
                          <a:effectLst/>
                        </a:rPr>
                        <a:t>Conoscere la realtà, la varietà di attività e professioni, ed i caratteri comuni dell’operare entro contesti organizzati per scopi buoni </a:t>
                      </a:r>
                    </a:p>
                    <a:p>
                      <a:pPr marL="342900" lvl="0" indent="-342900" algn="just">
                        <a:lnSpc>
                          <a:spcPct val="115000"/>
                        </a:lnSpc>
                        <a:spcAft>
                          <a:spcPts val="0"/>
                        </a:spcAft>
                        <a:buFont typeface="Times New Roman" panose="02020603050405020304" pitchFamily="18" charset="0"/>
                        <a:buChar char="-"/>
                      </a:pPr>
                      <a:r>
                        <a:rPr lang="it-IT" sz="800" dirty="0">
                          <a:effectLst/>
                        </a:rPr>
                        <a:t>Scoprire le proprie attitudini, talenti e vocazione </a:t>
                      </a:r>
                    </a:p>
                    <a:p>
                      <a:pPr marL="342900" lvl="0" indent="-342900" algn="just">
                        <a:lnSpc>
                          <a:spcPct val="115000"/>
                        </a:lnSpc>
                        <a:spcAft>
                          <a:spcPts val="0"/>
                        </a:spcAft>
                        <a:buFont typeface="Times New Roman" panose="02020603050405020304" pitchFamily="18" charset="0"/>
                        <a:buChar char="-"/>
                      </a:pPr>
                      <a:r>
                        <a:rPr lang="it-IT" sz="800" dirty="0">
                          <a:effectLst/>
                        </a:rPr>
                        <a:t>Effettuare un «bagno di realtà» per mettere alla prova il proprio progetto personale, cogliere opportunità e vincoli (sacrifici) dei percorsi corrispondenti alle proprie caratteristiche </a:t>
                      </a:r>
                    </a:p>
                    <a:p>
                      <a:pPr marL="342900" lvl="0" indent="-342900" algn="just">
                        <a:lnSpc>
                          <a:spcPct val="115000"/>
                        </a:lnSpc>
                        <a:spcAft>
                          <a:spcPts val="0"/>
                        </a:spcAft>
                        <a:buFont typeface="Times New Roman" panose="02020603050405020304" pitchFamily="18" charset="0"/>
                        <a:buChar char="-"/>
                      </a:pPr>
                      <a:r>
                        <a:rPr lang="it-IT" sz="800" dirty="0">
                          <a:effectLst/>
                        </a:rPr>
                        <a:t>Acquisire chiarezza, e convinzione, circa il proprio percorso di vita, studio e lavoro.</a:t>
                      </a:r>
                      <a:endParaRPr lang="it-I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tc>
                  <a:txBody>
                    <a:bodyPr/>
                    <a:lstStyle/>
                    <a:p>
                      <a:pPr algn="just">
                        <a:lnSpc>
                          <a:spcPct val="115000"/>
                        </a:lnSpc>
                        <a:spcAft>
                          <a:spcPts val="0"/>
                        </a:spcAft>
                      </a:pPr>
                      <a:r>
                        <a:rPr lang="it-IT" sz="800" dirty="0">
                          <a:effectLst/>
                        </a:rPr>
                        <a:t> </a:t>
                      </a:r>
                      <a:endParaRPr lang="it-I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5869" marR="35869" marT="0" marB="0"/>
                </a:tc>
                <a:extLst>
                  <a:ext uri="{0D108BD9-81ED-4DB2-BD59-A6C34878D82A}">
                    <a16:rowId xmlns:a16="http://schemas.microsoft.com/office/drawing/2014/main" xmlns="" val="3141037853"/>
                  </a:ext>
                </a:extLst>
              </a:tr>
            </a:tbl>
          </a:graphicData>
        </a:graphic>
      </p:graphicFrame>
    </p:spTree>
    <p:extLst>
      <p:ext uri="{BB962C8B-B14F-4D97-AF65-F5344CB8AC3E}">
        <p14:creationId xmlns:p14="http://schemas.microsoft.com/office/powerpoint/2010/main" val="1091304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EC58212-F7A5-486A-B8F7-86613A067F67}"/>
              </a:ext>
            </a:extLst>
          </p:cNvPr>
          <p:cNvSpPr>
            <a:spLocks noGrp="1"/>
          </p:cNvSpPr>
          <p:nvPr>
            <p:ph type="title"/>
          </p:nvPr>
        </p:nvSpPr>
        <p:spPr/>
        <p:txBody>
          <a:bodyPr>
            <a:normAutofit/>
          </a:bodyPr>
          <a:lstStyle/>
          <a:p>
            <a:r>
              <a:rPr lang="it-IT" dirty="0"/>
              <a:t>Missione della scuola «viva»</a:t>
            </a:r>
          </a:p>
        </p:txBody>
      </p:sp>
      <p:sp>
        <p:nvSpPr>
          <p:cNvPr id="3" name="Segnaposto contenuto 2">
            <a:extLst>
              <a:ext uri="{FF2B5EF4-FFF2-40B4-BE49-F238E27FC236}">
                <a16:creationId xmlns:a16="http://schemas.microsoft.com/office/drawing/2014/main" xmlns="" id="{CA1B760C-9DEF-43B6-BEAA-DD398C605D0A}"/>
              </a:ext>
            </a:extLst>
          </p:cNvPr>
          <p:cNvSpPr>
            <a:spLocks noGrp="1"/>
          </p:cNvSpPr>
          <p:nvPr>
            <p:ph idx="1"/>
          </p:nvPr>
        </p:nvSpPr>
        <p:spPr/>
        <p:txBody>
          <a:bodyPr>
            <a:normAutofit/>
          </a:bodyPr>
          <a:lstStyle/>
          <a:p>
            <a:pPr marL="0" indent="0">
              <a:buNone/>
            </a:pPr>
            <a:r>
              <a:rPr lang="it-IT" dirty="0"/>
              <a:t>La missione della scuola nel nostro tempo consiste nel:</a:t>
            </a:r>
          </a:p>
          <a:p>
            <a:r>
              <a:rPr lang="it-IT" b="1" dirty="0"/>
              <a:t>superare l’inerzia </a:t>
            </a:r>
            <a:r>
              <a:rPr lang="it-IT" dirty="0"/>
              <a:t>della cultura ridotta a mera istruzione, </a:t>
            </a:r>
          </a:p>
          <a:p>
            <a:r>
              <a:rPr lang="it-IT" dirty="0"/>
              <a:t>fornire ai giovani un </a:t>
            </a:r>
            <a:r>
              <a:rPr lang="it-IT" b="1" dirty="0"/>
              <a:t>canone formativo pratico </a:t>
            </a:r>
            <a:r>
              <a:rPr lang="it-IT" dirty="0"/>
              <a:t>che insegni l’amore per la vita; </a:t>
            </a:r>
          </a:p>
          <a:p>
            <a:r>
              <a:rPr lang="it-IT" dirty="0"/>
              <a:t>offrire una </a:t>
            </a:r>
            <a:r>
              <a:rPr lang="it-IT" b="1" dirty="0"/>
              <a:t>relazione confidente </a:t>
            </a:r>
            <a:r>
              <a:rPr lang="it-IT" dirty="0"/>
              <a:t>da parte di adulti «cercatori di significati» e orientati ad una vita autenticamente umana;</a:t>
            </a:r>
          </a:p>
          <a:p>
            <a:r>
              <a:rPr lang="it-IT" dirty="0"/>
              <a:t>consentire una </a:t>
            </a:r>
            <a:r>
              <a:rPr lang="it-IT" b="1" dirty="0"/>
              <a:t>personalizzazione</a:t>
            </a:r>
            <a:r>
              <a:rPr lang="it-IT" dirty="0"/>
              <a:t> che significa verifica della validità del canone e aggiunta della propria parte (ingaggio nel reale e scoperta di sé come riconoscimento da parte dell’altro). </a:t>
            </a:r>
          </a:p>
          <a:p>
            <a:pPr marL="0" indent="0">
              <a:buNone/>
            </a:pPr>
            <a:r>
              <a:rPr lang="it-IT" dirty="0"/>
              <a:t>La proposta della scuola consiste in un </a:t>
            </a:r>
            <a:r>
              <a:rPr lang="it-IT" b="1" dirty="0"/>
              <a:t>appello</a:t>
            </a:r>
            <a:r>
              <a:rPr lang="it-IT" dirty="0"/>
              <a:t> ai giovani ed alle loro famiglie, in alleanza con le forze positive della comunità, affinché si aprano ad una conoscenza del reale uscendo dal punto di vista dell’io «rinchiuso», imparando ciò che non si conosce ancora, ma che aiuta a vivere bene.  Affinché scoprano la loro «scheggia messianica» (Benjamin) e la offrano in dono alla comunità.</a:t>
            </a:r>
          </a:p>
        </p:txBody>
      </p:sp>
    </p:spTree>
    <p:extLst>
      <p:ext uri="{BB962C8B-B14F-4D97-AF65-F5344CB8AC3E}">
        <p14:creationId xmlns:p14="http://schemas.microsoft.com/office/powerpoint/2010/main" val="3506776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724C3C5-F1E1-4831-9B08-227E8932E153}"/>
              </a:ext>
            </a:extLst>
          </p:cNvPr>
          <p:cNvSpPr>
            <a:spLocks noGrp="1"/>
          </p:cNvSpPr>
          <p:nvPr>
            <p:ph type="title"/>
          </p:nvPr>
        </p:nvSpPr>
        <p:spPr/>
        <p:txBody>
          <a:bodyPr/>
          <a:lstStyle/>
          <a:p>
            <a:r>
              <a:rPr lang="it-IT" dirty="0"/>
              <a:t/>
            </a:r>
            <a:br>
              <a:rPr lang="it-IT" dirty="0"/>
            </a:br>
            <a:r>
              <a:rPr lang="it-IT" dirty="0"/>
              <a:t>In cosa consiste l’operazione dell’alleanza scuola-territorio</a:t>
            </a:r>
            <a:br>
              <a:rPr lang="it-IT" dirty="0"/>
            </a:br>
            <a:endParaRPr lang="it-IT" dirty="0"/>
          </a:p>
        </p:txBody>
      </p:sp>
      <p:sp>
        <p:nvSpPr>
          <p:cNvPr id="3" name="Segnaposto contenuto 2">
            <a:extLst>
              <a:ext uri="{FF2B5EF4-FFF2-40B4-BE49-F238E27FC236}">
                <a16:creationId xmlns:a16="http://schemas.microsoft.com/office/drawing/2014/main" xmlns="" id="{1880BF19-5B8E-4A86-B3B1-4710FD9E97CE}"/>
              </a:ext>
            </a:extLst>
          </p:cNvPr>
          <p:cNvSpPr>
            <a:spLocks noGrp="1"/>
          </p:cNvSpPr>
          <p:nvPr>
            <p:ph idx="1"/>
          </p:nvPr>
        </p:nvSpPr>
        <p:spPr/>
        <p:txBody>
          <a:bodyPr/>
          <a:lstStyle/>
          <a:p>
            <a:pPr marL="0" indent="0">
              <a:buNone/>
            </a:pPr>
            <a:r>
              <a:rPr lang="it-IT" dirty="0"/>
              <a:t>Lo svolgimento di esperienze entro un’alleanza tra scuola e soggetti generativi del territorio (imprese, enti, associazioni…) consiste nel condividere una parte del curricolo, così che lo studente possa </a:t>
            </a:r>
          </a:p>
          <a:p>
            <a:pPr>
              <a:buFont typeface="Wingdings 2" panose="05020102010507070707" pitchFamily="18" charset="2"/>
              <a:buChar char=""/>
            </a:pPr>
            <a:r>
              <a:rPr lang="it-IT" b="1" dirty="0"/>
              <a:t>imparare dall’esperienza ovvero dalla cultura in azione esercitando ruoli riconosciuti</a:t>
            </a:r>
          </a:p>
          <a:p>
            <a:pPr>
              <a:buFont typeface="Wingdings 2" panose="05020102010507070707" pitchFamily="18" charset="2"/>
              <a:buChar char=""/>
            </a:pPr>
            <a:r>
              <a:rPr lang="it-IT" b="1" dirty="0"/>
              <a:t>arricchire il proprio bagaglio culturale</a:t>
            </a:r>
          </a:p>
          <a:p>
            <a:pPr>
              <a:buFont typeface="Wingdings 2" panose="05020102010507070707" pitchFamily="18" charset="2"/>
              <a:buChar char=""/>
            </a:pPr>
            <a:r>
              <a:rPr lang="it-IT" b="1" dirty="0"/>
              <a:t>svolgere compiti dotati di valore per la comunità</a:t>
            </a:r>
          </a:p>
          <a:p>
            <a:pPr>
              <a:buFont typeface="Wingdings 2" panose="05020102010507070707" pitchFamily="18" charset="2"/>
              <a:buChar char=""/>
            </a:pPr>
            <a:r>
              <a:rPr lang="it-IT" b="1" dirty="0"/>
              <a:t>scoprire i propri talenti e la propria vocazione </a:t>
            </a:r>
          </a:p>
          <a:p>
            <a:pPr>
              <a:buFont typeface="Wingdings 2" panose="05020102010507070707" pitchFamily="18" charset="2"/>
              <a:buChar char=""/>
            </a:pPr>
            <a:r>
              <a:rPr lang="it-IT" b="1" dirty="0"/>
              <a:t>dare radicamento e consistenza al suo io.</a:t>
            </a:r>
          </a:p>
        </p:txBody>
      </p:sp>
    </p:spTree>
    <p:extLst>
      <p:ext uri="{BB962C8B-B14F-4D97-AF65-F5344CB8AC3E}">
        <p14:creationId xmlns:p14="http://schemas.microsoft.com/office/powerpoint/2010/main" val="376680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5C7B97A-1D3B-4641-A2EF-724A32038713}"/>
              </a:ext>
            </a:extLst>
          </p:cNvPr>
          <p:cNvSpPr>
            <a:spLocks noGrp="1"/>
          </p:cNvSpPr>
          <p:nvPr>
            <p:ph type="title"/>
          </p:nvPr>
        </p:nvSpPr>
        <p:spPr/>
        <p:txBody>
          <a:bodyPr/>
          <a:lstStyle/>
          <a:p>
            <a:r>
              <a:rPr lang="it-IT" dirty="0"/>
              <a:t>Perché all’esterno della scuola?</a:t>
            </a:r>
          </a:p>
        </p:txBody>
      </p:sp>
      <p:sp>
        <p:nvSpPr>
          <p:cNvPr id="3" name="Segnaposto contenuto 2">
            <a:extLst>
              <a:ext uri="{FF2B5EF4-FFF2-40B4-BE49-F238E27FC236}">
                <a16:creationId xmlns:a16="http://schemas.microsoft.com/office/drawing/2014/main" xmlns="" id="{9C9AB35E-674F-4097-BE3B-64D3E52DEE4C}"/>
              </a:ext>
            </a:extLst>
          </p:cNvPr>
          <p:cNvSpPr>
            <a:spLocks noGrp="1"/>
          </p:cNvSpPr>
          <p:nvPr>
            <p:ph idx="1"/>
          </p:nvPr>
        </p:nvSpPr>
        <p:spPr/>
        <p:txBody>
          <a:bodyPr/>
          <a:lstStyle/>
          <a:p>
            <a:pPr marL="0" indent="0">
              <a:buNone/>
            </a:pPr>
            <a:r>
              <a:rPr lang="it-IT" dirty="0"/>
              <a:t>Perché il compito della scuola in questo tempo inedito -  fornire ai giovani un curricolo per la vita che li scuota dalla distrazione e dallo scetticismo, tramite occasioni di apprendimento che li inseriscano nel reale – </a:t>
            </a:r>
            <a:r>
              <a:rPr lang="it-IT" b="1" dirty="0"/>
              <a:t>non può essere esaurito dalle esperienze che si svolgono all’interno dell’istituzione</a:t>
            </a:r>
            <a:r>
              <a:rPr lang="it-IT" dirty="0"/>
              <a:t>, ma richiede l’attivazione di situazioni di apprendimento inserite nel contesto.</a:t>
            </a:r>
          </a:p>
          <a:p>
            <a:pPr marL="0" indent="0">
              <a:buNone/>
            </a:pPr>
            <a:r>
              <a:rPr lang="it-IT" dirty="0"/>
              <a:t>Perché </a:t>
            </a:r>
            <a:r>
              <a:rPr lang="it-IT" b="1" dirty="0"/>
              <a:t>tale compito è proprio dell’intera comunità</a:t>
            </a:r>
            <a:r>
              <a:rPr lang="it-IT" dirty="0"/>
              <a:t>, doppiamente responsabile </a:t>
            </a:r>
          </a:p>
          <a:p>
            <a:pPr>
              <a:buFont typeface="Wingdings" panose="05000000000000000000" pitchFamily="2" charset="2"/>
              <a:buChar char="Ø"/>
            </a:pPr>
            <a:r>
              <a:rPr lang="it-IT" b="1" dirty="0"/>
              <a:t>della tradizione</a:t>
            </a:r>
            <a:r>
              <a:rPr lang="it-IT" dirty="0"/>
              <a:t>: consegna del sapere canonico alle nuove generazioni;</a:t>
            </a:r>
          </a:p>
          <a:p>
            <a:pPr>
              <a:buFont typeface="Wingdings" panose="05000000000000000000" pitchFamily="2" charset="2"/>
              <a:buChar char="Ø"/>
            </a:pPr>
            <a:r>
              <a:rPr lang="it-IT" b="1" dirty="0"/>
              <a:t>del rinnovamento</a:t>
            </a:r>
            <a:r>
              <a:rPr lang="it-IT" dirty="0"/>
              <a:t>: consentire ai giovani di togliere le incrostazioni del tempo alle istituzioni, così che siano fedeli alla promessa-consegna originaria della nostra civiltà, e possano aggiungere la loro novità.</a:t>
            </a:r>
          </a:p>
          <a:p>
            <a:endParaRPr lang="it-IT" dirty="0"/>
          </a:p>
        </p:txBody>
      </p:sp>
    </p:spTree>
    <p:extLst>
      <p:ext uri="{BB962C8B-B14F-4D97-AF65-F5344CB8AC3E}">
        <p14:creationId xmlns:p14="http://schemas.microsoft.com/office/powerpoint/2010/main" val="2936714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88DB231-37B8-44EE-9A53-5A23A3B9CC98}"/>
              </a:ext>
            </a:extLst>
          </p:cNvPr>
          <p:cNvSpPr>
            <a:spLocks noGrp="1"/>
          </p:cNvSpPr>
          <p:nvPr>
            <p:ph type="title"/>
          </p:nvPr>
        </p:nvSpPr>
        <p:spPr/>
        <p:txBody>
          <a:bodyPr/>
          <a:lstStyle/>
          <a:p>
            <a:r>
              <a:rPr lang="it-IT" dirty="0"/>
              <a:t>ASL - PCTO</a:t>
            </a:r>
          </a:p>
        </p:txBody>
      </p:sp>
      <p:sp>
        <p:nvSpPr>
          <p:cNvPr id="3" name="Segnaposto contenuto 2">
            <a:extLst>
              <a:ext uri="{FF2B5EF4-FFF2-40B4-BE49-F238E27FC236}">
                <a16:creationId xmlns:a16="http://schemas.microsoft.com/office/drawing/2014/main" xmlns="" id="{5D0CC873-9089-4A5E-A97A-E212D6FDD774}"/>
              </a:ext>
            </a:extLst>
          </p:cNvPr>
          <p:cNvSpPr>
            <a:spLocks noGrp="1"/>
          </p:cNvSpPr>
          <p:nvPr>
            <p:ph idx="1"/>
          </p:nvPr>
        </p:nvSpPr>
        <p:spPr/>
        <p:txBody>
          <a:bodyPr>
            <a:normAutofit/>
          </a:bodyPr>
          <a:lstStyle/>
          <a:p>
            <a:pPr marL="0" indent="0">
              <a:buNone/>
            </a:pPr>
            <a:r>
              <a:rPr lang="it-IT" i="1" dirty="0"/>
              <a:t>«…. </a:t>
            </a:r>
            <a:r>
              <a:rPr lang="it-IT" sz="1800" i="1" dirty="0"/>
              <a:t>Si interverrà su tale istituto al fine di rendere i percorsi il più possibile orientativi e di qualità, rispondenti a standard di sicurezza elevati e coerenti con il percorso di apprendimento dello studente interessato, anche relativamente al territorio di riferimento. In tal senso il monte ore globale verrà ridefinito in base al percorso scolastico.»</a:t>
            </a:r>
          </a:p>
          <a:p>
            <a:pPr marL="0" indent="0">
              <a:buNone/>
            </a:pPr>
            <a:r>
              <a:rPr lang="it-IT" sz="1800" i="1" dirty="0"/>
              <a:t>«Si intende tenere conto del ruolo strategico che l’apprendimento orientato al lavoro ha assunto nelle indicazioni europee in materia di istruzione e formazione, nell’ambito degli obiettivi di Europa 2020 anche al fine di un incremento dell’occupabilità dei giovani mediante più alti standard di formazione.»</a:t>
            </a:r>
          </a:p>
          <a:p>
            <a:pPr marL="0" indent="0">
              <a:buNone/>
            </a:pPr>
            <a:r>
              <a:rPr lang="it-IT" sz="1800" i="1" dirty="0"/>
              <a:t>«Tale modifiche tengono conto del fatto che le opportunità di collocamento professionale, nonché la connessa capacità di assumere un ruolo attivo nel lavoro, nella vita sociale, e nel proprio contesto sociale dipende non solo da competenze strettamente tecniche ma anche, in ugual misura, dall’acquisizione di abilità e competenze trasversali (soft skills o </a:t>
            </a:r>
            <a:r>
              <a:rPr lang="it-IT" sz="1800" i="1" dirty="0" err="1"/>
              <a:t>character</a:t>
            </a:r>
            <a:r>
              <a:rPr lang="it-IT" sz="1800" i="1" dirty="0"/>
              <a:t> skill)».</a:t>
            </a:r>
          </a:p>
          <a:p>
            <a:pPr marL="0" indent="0">
              <a:buNone/>
            </a:pPr>
            <a:r>
              <a:rPr lang="it-IT" sz="1600" b="1" dirty="0"/>
              <a:t>Nota di aggiornamento del DEF 2018, Deliberata dal Consiglio dei Ministri il 27 Settembre 2018</a:t>
            </a:r>
          </a:p>
          <a:p>
            <a:endParaRPr lang="it-IT" dirty="0"/>
          </a:p>
        </p:txBody>
      </p:sp>
    </p:spTree>
    <p:extLst>
      <p:ext uri="{BB962C8B-B14F-4D97-AF65-F5344CB8AC3E}">
        <p14:creationId xmlns:p14="http://schemas.microsoft.com/office/powerpoint/2010/main" val="138692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BFA8081-3D0D-4827-A108-006BAEFB8547}"/>
              </a:ext>
            </a:extLst>
          </p:cNvPr>
          <p:cNvSpPr>
            <a:spLocks noGrp="1"/>
          </p:cNvSpPr>
          <p:nvPr>
            <p:ph type="title"/>
          </p:nvPr>
        </p:nvSpPr>
        <p:spPr>
          <a:xfrm>
            <a:off x="441009" y="873457"/>
            <a:ext cx="3273042" cy="5222543"/>
          </a:xfrm>
        </p:spPr>
        <p:txBody>
          <a:bodyPr>
            <a:normAutofit/>
          </a:bodyPr>
          <a:lstStyle/>
          <a:p>
            <a:r>
              <a:rPr lang="it-IT" sz="2800" dirty="0">
                <a:solidFill>
                  <a:srgbClr val="FFFFFF"/>
                </a:solidFill>
              </a:rPr>
              <a:t>Gli scopi dei percorsi ASL - PCTO </a:t>
            </a:r>
          </a:p>
        </p:txBody>
      </p:sp>
      <p:sp>
        <p:nvSpPr>
          <p:cNvPr id="3" name="Segnaposto contenuto 2">
            <a:extLst>
              <a:ext uri="{FF2B5EF4-FFF2-40B4-BE49-F238E27FC236}">
                <a16:creationId xmlns:a16="http://schemas.microsoft.com/office/drawing/2014/main" xmlns="" id="{461ADE96-8F32-4F5C-905C-9352048AF42C}"/>
              </a:ext>
            </a:extLst>
          </p:cNvPr>
          <p:cNvSpPr>
            <a:spLocks noGrp="1"/>
          </p:cNvSpPr>
          <p:nvPr>
            <p:ph idx="1"/>
          </p:nvPr>
        </p:nvSpPr>
        <p:spPr>
          <a:xfrm>
            <a:off x="4995081" y="873457"/>
            <a:ext cx="6020790" cy="5222543"/>
          </a:xfrm>
        </p:spPr>
        <p:txBody>
          <a:bodyPr anchor="ctr">
            <a:normAutofit/>
          </a:bodyPr>
          <a:lstStyle/>
          <a:p>
            <a:pPr marL="0" indent="0">
              <a:buNone/>
            </a:pPr>
            <a:r>
              <a:rPr lang="it-IT" sz="2000" dirty="0">
                <a:solidFill>
                  <a:schemeClr val="tx1"/>
                </a:solidFill>
              </a:rPr>
              <a:t>I percorsi di Alternanza / PCTO, tramite situazioni di ingaggio degli studenti in compiti di realtà, perseguono i seguenti scopi:</a:t>
            </a:r>
          </a:p>
          <a:p>
            <a:r>
              <a:rPr lang="it-IT" b="1" dirty="0">
                <a:solidFill>
                  <a:schemeClr val="tx1"/>
                </a:solidFill>
              </a:rPr>
              <a:t>Apprendimento sociale </a:t>
            </a:r>
          </a:p>
          <a:p>
            <a:r>
              <a:rPr lang="it-IT" b="1" dirty="0">
                <a:solidFill>
                  <a:schemeClr val="tx1"/>
                </a:solidFill>
              </a:rPr>
              <a:t>Apprendimento culturale </a:t>
            </a:r>
          </a:p>
          <a:p>
            <a:r>
              <a:rPr lang="it-IT" b="1" dirty="0">
                <a:solidFill>
                  <a:schemeClr val="tx1"/>
                </a:solidFill>
              </a:rPr>
              <a:t>Apprendimento (</a:t>
            </a:r>
            <a:r>
              <a:rPr lang="it-IT" b="1" dirty="0" err="1">
                <a:solidFill>
                  <a:schemeClr val="tx1"/>
                </a:solidFill>
              </a:rPr>
              <a:t>pre</a:t>
            </a:r>
            <a:r>
              <a:rPr lang="it-IT" b="1" dirty="0">
                <a:solidFill>
                  <a:schemeClr val="tx1"/>
                </a:solidFill>
              </a:rPr>
              <a:t>) professionale </a:t>
            </a:r>
          </a:p>
          <a:p>
            <a:r>
              <a:rPr lang="it-IT" b="1" dirty="0">
                <a:solidFill>
                  <a:schemeClr val="tx1"/>
                </a:solidFill>
              </a:rPr>
              <a:t>Competenza personale, sociale e capacità di imparare a imparare</a:t>
            </a:r>
          </a:p>
          <a:p>
            <a:r>
              <a:rPr lang="it-IT" b="1" dirty="0">
                <a:solidFill>
                  <a:schemeClr val="tx1"/>
                </a:solidFill>
              </a:rPr>
              <a:t>Senso di iniziativa e di imprenditorialità </a:t>
            </a:r>
          </a:p>
          <a:p>
            <a:r>
              <a:rPr lang="it-IT" sz="2000" b="1" dirty="0">
                <a:solidFill>
                  <a:schemeClr val="tx1"/>
                </a:solidFill>
              </a:rPr>
              <a:t>Orientamento e decisione.</a:t>
            </a:r>
          </a:p>
          <a:p>
            <a:endParaRPr lang="it-IT" sz="2000" dirty="0">
              <a:solidFill>
                <a:schemeClr val="tx1"/>
              </a:solidFill>
            </a:endParaRPr>
          </a:p>
        </p:txBody>
      </p:sp>
    </p:spTree>
    <p:extLst>
      <p:ext uri="{BB962C8B-B14F-4D97-AF65-F5344CB8AC3E}">
        <p14:creationId xmlns:p14="http://schemas.microsoft.com/office/powerpoint/2010/main" val="2538576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609FE5C-731D-4CB2-84D3-32BEA37613D1}"/>
              </a:ext>
            </a:extLst>
          </p:cNvPr>
          <p:cNvSpPr>
            <a:spLocks noGrp="1"/>
          </p:cNvSpPr>
          <p:nvPr>
            <p:ph type="title"/>
          </p:nvPr>
        </p:nvSpPr>
        <p:spPr>
          <a:solidFill>
            <a:schemeClr val="accent1">
              <a:lumMod val="60000"/>
              <a:lumOff val="40000"/>
            </a:schemeClr>
          </a:solidFill>
        </p:spPr>
        <p:txBody>
          <a:bodyPr/>
          <a:lstStyle/>
          <a:p>
            <a:r>
              <a:rPr lang="it-IT" dirty="0"/>
              <a:t>Competenza personale, sociale e capacità di imparare a imparare</a:t>
            </a:r>
          </a:p>
        </p:txBody>
      </p:sp>
      <p:sp>
        <p:nvSpPr>
          <p:cNvPr id="3" name="Segnaposto contenuto 2">
            <a:extLst>
              <a:ext uri="{FF2B5EF4-FFF2-40B4-BE49-F238E27FC236}">
                <a16:creationId xmlns:a16="http://schemas.microsoft.com/office/drawing/2014/main" xmlns="" id="{2D78445E-6DFB-4EEB-A5F3-4DCDDC9CFB0D}"/>
              </a:ext>
            </a:extLst>
          </p:cNvPr>
          <p:cNvSpPr>
            <a:spLocks noGrp="1"/>
          </p:cNvSpPr>
          <p:nvPr>
            <p:ph idx="1"/>
          </p:nvPr>
        </p:nvSpPr>
        <p:spPr/>
        <p:txBody>
          <a:bodyPr/>
          <a:lstStyle/>
          <a:p>
            <a:r>
              <a:rPr lang="it-IT" b="1" i="1" dirty="0"/>
              <a:t>Capacità di riflettere su se stessi, comprendere le proprie emozioni e le proprie strategie di apprendimento</a:t>
            </a:r>
          </a:p>
          <a:p>
            <a:r>
              <a:rPr lang="it-IT" b="1" i="1" dirty="0"/>
              <a:t>Avere cura di se stessi</a:t>
            </a:r>
          </a:p>
          <a:p>
            <a:r>
              <a:rPr lang="it-IT" b="1" i="1" dirty="0"/>
              <a:t>Saper collaborare con gli altri</a:t>
            </a:r>
          </a:p>
          <a:p>
            <a:r>
              <a:rPr lang="it-IT" b="1" i="1" dirty="0"/>
              <a:t>Capire i compiti che ci vengono affidati</a:t>
            </a:r>
          </a:p>
          <a:p>
            <a:r>
              <a:rPr lang="it-IT" b="1" i="1" dirty="0"/>
              <a:t>Saper pianificare le proprie azioni </a:t>
            </a:r>
          </a:p>
          <a:p>
            <a:r>
              <a:rPr lang="it-IT" b="1" i="1" dirty="0"/>
              <a:t>Affrontare i problemi, le difficoltà e i conflitti con il proprio impegno.</a:t>
            </a:r>
          </a:p>
          <a:p>
            <a:pPr marL="0" indent="0">
              <a:buNone/>
            </a:pPr>
            <a:endParaRPr lang="it-IT" dirty="0"/>
          </a:p>
          <a:p>
            <a:endParaRPr lang="it-IT" dirty="0"/>
          </a:p>
        </p:txBody>
      </p:sp>
    </p:spTree>
    <p:extLst>
      <p:ext uri="{BB962C8B-B14F-4D97-AF65-F5344CB8AC3E}">
        <p14:creationId xmlns:p14="http://schemas.microsoft.com/office/powerpoint/2010/main" val="1359439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E1076EB-05F6-4724-90CD-01621268528C}"/>
              </a:ext>
            </a:extLst>
          </p:cNvPr>
          <p:cNvSpPr>
            <a:spLocks noGrp="1"/>
          </p:cNvSpPr>
          <p:nvPr>
            <p:ph type="title"/>
          </p:nvPr>
        </p:nvSpPr>
        <p:spPr>
          <a:solidFill>
            <a:schemeClr val="accent1">
              <a:lumMod val="60000"/>
              <a:lumOff val="40000"/>
            </a:schemeClr>
          </a:solidFill>
        </p:spPr>
        <p:txBody>
          <a:bodyPr/>
          <a:lstStyle/>
          <a:p>
            <a:r>
              <a:rPr lang="it-IT" dirty="0"/>
              <a:t>Senso di iniziativa e di imprenditoria-</a:t>
            </a:r>
            <a:r>
              <a:rPr lang="it-IT" dirty="0" err="1"/>
              <a:t>lità</a:t>
            </a:r>
            <a:r>
              <a:rPr lang="it-IT" dirty="0"/>
              <a:t> </a:t>
            </a:r>
          </a:p>
        </p:txBody>
      </p:sp>
      <p:sp>
        <p:nvSpPr>
          <p:cNvPr id="3" name="Segnaposto contenuto 2">
            <a:extLst>
              <a:ext uri="{FF2B5EF4-FFF2-40B4-BE49-F238E27FC236}">
                <a16:creationId xmlns:a16="http://schemas.microsoft.com/office/drawing/2014/main" xmlns="" id="{A0F29AB5-C722-4B0B-8E2D-65F7BBDC8514}"/>
              </a:ext>
            </a:extLst>
          </p:cNvPr>
          <p:cNvSpPr>
            <a:spLocks noGrp="1"/>
          </p:cNvSpPr>
          <p:nvPr>
            <p:ph idx="1"/>
          </p:nvPr>
        </p:nvSpPr>
        <p:spPr/>
        <p:txBody>
          <a:bodyPr/>
          <a:lstStyle/>
          <a:p>
            <a:r>
              <a:rPr lang="it-IT" b="1" i="1" dirty="0"/>
              <a:t>Sviluppare spirito di iniziativa</a:t>
            </a:r>
          </a:p>
          <a:p>
            <a:r>
              <a:rPr lang="it-IT" b="1" i="1" dirty="0"/>
              <a:t>Saper anticipare gli eventi</a:t>
            </a:r>
          </a:p>
          <a:p>
            <a:r>
              <a:rPr lang="it-IT" b="1" i="1" dirty="0"/>
              <a:t>Acquisire indipendenza e innovazione nella vita privata e sociale come anche sul lavoro</a:t>
            </a:r>
          </a:p>
          <a:p>
            <a:r>
              <a:rPr lang="it-IT" b="1" i="1" dirty="0"/>
              <a:t>Acquisire determinazione nel raggiungere obiettivi, siano essi personali, o comuni con altri, anche sul lavoro.</a:t>
            </a:r>
          </a:p>
        </p:txBody>
      </p:sp>
    </p:spTree>
    <p:extLst>
      <p:ext uri="{BB962C8B-B14F-4D97-AF65-F5344CB8AC3E}">
        <p14:creationId xmlns:p14="http://schemas.microsoft.com/office/powerpoint/2010/main" val="1175462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56F0E26-0C57-4D5F-9A79-E537663B1C29}"/>
              </a:ext>
            </a:extLst>
          </p:cNvPr>
          <p:cNvSpPr>
            <a:spLocks noGrp="1"/>
          </p:cNvSpPr>
          <p:nvPr>
            <p:ph type="title"/>
          </p:nvPr>
        </p:nvSpPr>
        <p:spPr>
          <a:solidFill>
            <a:schemeClr val="accent1">
              <a:lumMod val="60000"/>
              <a:lumOff val="40000"/>
            </a:schemeClr>
          </a:solidFill>
        </p:spPr>
        <p:txBody>
          <a:bodyPr/>
          <a:lstStyle/>
          <a:p>
            <a:r>
              <a:rPr lang="it-IT" dirty="0"/>
              <a:t>Orientamento </a:t>
            </a:r>
          </a:p>
        </p:txBody>
      </p:sp>
      <p:sp>
        <p:nvSpPr>
          <p:cNvPr id="3" name="Segnaposto contenuto 2">
            <a:extLst>
              <a:ext uri="{FF2B5EF4-FFF2-40B4-BE49-F238E27FC236}">
                <a16:creationId xmlns:a16="http://schemas.microsoft.com/office/drawing/2014/main" xmlns="" id="{B734089C-BA22-4126-892A-8F46DEE9D3F7}"/>
              </a:ext>
            </a:extLst>
          </p:cNvPr>
          <p:cNvSpPr>
            <a:spLocks noGrp="1"/>
          </p:cNvSpPr>
          <p:nvPr>
            <p:ph idx="1"/>
          </p:nvPr>
        </p:nvSpPr>
        <p:spPr/>
        <p:txBody>
          <a:bodyPr/>
          <a:lstStyle/>
          <a:p>
            <a:r>
              <a:rPr lang="it-IT" b="1" i="1" dirty="0"/>
              <a:t>Conoscere la realtà, la varietà di attività e professioni, ed i caratteri comuni dell’operare entro contesti organizzati per scopi buoni </a:t>
            </a:r>
          </a:p>
          <a:p>
            <a:r>
              <a:rPr lang="it-IT" b="1" i="1" dirty="0"/>
              <a:t>Scoprire le proprie attitudini, talenti  e vocazione </a:t>
            </a:r>
          </a:p>
          <a:p>
            <a:r>
              <a:rPr lang="it-IT" b="1" i="1" dirty="0"/>
              <a:t>Effettuare un «bagno di realtà» per mettere alla prova il proprio progetto personale, cogliere opportunità e vincoli (sacrifici) dei percorsi corrispondenti alle proprie caratteristiche </a:t>
            </a:r>
          </a:p>
          <a:p>
            <a:r>
              <a:rPr lang="it-IT" b="1" i="1" dirty="0"/>
              <a:t>Acquisire chiarezza, e convinzione, circa il proprio percorso di vita, studio e lavoro.</a:t>
            </a:r>
          </a:p>
        </p:txBody>
      </p:sp>
    </p:spTree>
    <p:extLst>
      <p:ext uri="{BB962C8B-B14F-4D97-AF65-F5344CB8AC3E}">
        <p14:creationId xmlns:p14="http://schemas.microsoft.com/office/powerpoint/2010/main" val="3568770912"/>
      </p:ext>
    </p:extLst>
  </p:cSld>
  <p:clrMapOvr>
    <a:masterClrMapping/>
  </p:clrMapOvr>
</p:sld>
</file>

<file path=ppt/theme/theme1.xml><?xml version="1.0" encoding="utf-8"?>
<a:theme xmlns:a="http://schemas.openxmlformats.org/drawingml/2006/main" name="Cornice">
  <a:themeElements>
    <a:clrScheme name="Cornic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rnic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rnic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9</TotalTime>
  <Words>1563</Words>
  <Application>Microsoft Macintosh PowerPoint</Application>
  <PresentationFormat>Custom</PresentationFormat>
  <Paragraphs>211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Cornice</vt:lpstr>
      <vt:lpstr>La coprogettazione  in alternanza / PCTO</vt:lpstr>
      <vt:lpstr>Missione della scuola «viva»</vt:lpstr>
      <vt:lpstr> In cosa consiste l’operazione dell’alleanza scuola-territorio </vt:lpstr>
      <vt:lpstr>Perché all’esterno della scuola?</vt:lpstr>
      <vt:lpstr>ASL - PCTO</vt:lpstr>
      <vt:lpstr>Gli scopi dei percorsi ASL - PCTO </vt:lpstr>
      <vt:lpstr>Competenza personale, sociale e capacità di imparare a imparare</vt:lpstr>
      <vt:lpstr>Senso di iniziativa e di imprenditoria-lità </vt:lpstr>
      <vt:lpstr>Orientamento </vt:lpstr>
      <vt:lpstr>Il compito di realtà </vt:lpstr>
      <vt:lpstr>Il canovaccio del curricolo </vt:lpstr>
      <vt:lpstr>Progettazione delle azioni ASL - PCTO</vt:lpstr>
      <vt:lpstr>Prima fase:  Ruolo e compiti di realtà </vt:lpstr>
      <vt:lpstr>Seconda fase: Profilo dello studente  </vt:lpstr>
      <vt:lpstr>Terza fase: Canovaccio formativo  ASL - PCTO</vt:lpstr>
      <vt:lpstr>Quarta fase: Modello di valutazione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coprogettazione  in alternanza / PCTO</dc:title>
  <dc:creator>Dario Eugenio Nicoli</dc:creator>
  <cp:lastModifiedBy>Maria Luigia Bizzarri</cp:lastModifiedBy>
  <cp:revision>4</cp:revision>
  <cp:lastPrinted>2019-03-03T14:24:54Z</cp:lastPrinted>
  <dcterms:created xsi:type="dcterms:W3CDTF">2019-03-03T14:15:32Z</dcterms:created>
  <dcterms:modified xsi:type="dcterms:W3CDTF">2019-03-20T13:35:37Z</dcterms:modified>
</cp:coreProperties>
</file>