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.bonfigli4@studenti.unimc.it" initials="SB" lastIdx="1" clrIdx="0">
    <p:extLst>
      <p:ext uri="{19B8F6BF-5375-455C-9EA6-DF929625EA0E}">
        <p15:presenceInfo xmlns:p15="http://schemas.microsoft.com/office/powerpoint/2012/main" userId="S::s.bonfigli4@studenti.unimc.it::02de210d-107a-4e96-beea-49e2c91bab8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67133E3-266F-8850-3084-18E020322E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E45DC6EA-EA4D-90B3-A2A7-C72DBD7BE7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79CD6D5-75FA-E894-EEE1-06A022AF04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4A9C6-110C-4B83-8ED4-8294C8A02774}" type="datetimeFigureOut">
              <a:rPr lang="it-IT" smtClean="0"/>
              <a:t>01/12/2025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EB32D4A-103D-DDAD-A483-D8388A5C0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181EFED-6754-29D5-C725-A3E13CCD3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4BB54-F3E6-4F69-A3FD-DE87021671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10140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347405B-3054-4E75-9E87-CD223BBCF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5988104E-BAFE-97AA-7072-E285AB6CB4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6E189B0-E398-B316-A7DE-4C944BF1FB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4A9C6-110C-4B83-8ED4-8294C8A02774}" type="datetimeFigureOut">
              <a:rPr lang="it-IT" smtClean="0"/>
              <a:t>01/12/2025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BEE36C5-0E03-8E46-C524-2EF339FFD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78ABE14-8103-C739-F40E-7D3DD69E0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4BB54-F3E6-4F69-A3FD-DE87021671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68151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D33F9ADE-EADE-921D-B5DE-4342B8D0EB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34A5D212-1A05-A5D5-6125-605244A506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83AE433-4E2E-8BE0-646B-89770EB6C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4A9C6-110C-4B83-8ED4-8294C8A02774}" type="datetimeFigureOut">
              <a:rPr lang="it-IT" smtClean="0"/>
              <a:t>01/12/2025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CF0715D-11BA-A34F-5E69-B4CD0737A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5035D58-D8FC-B745-EDB6-81E34EDA5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4BB54-F3E6-4F69-A3FD-DE87021671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9527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BD02B11-CA36-88B9-917B-744C6AAB65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0A98DA7-3344-C1EB-B5E6-AC632D6F0C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24E56BC-74A2-FB1E-C2F8-B524A397C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4A9C6-110C-4B83-8ED4-8294C8A02774}" type="datetimeFigureOut">
              <a:rPr lang="it-IT" smtClean="0"/>
              <a:t>01/12/2025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2FC8A6F-71B5-71D2-FD39-464C9BCB6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E0A649D-4E60-3172-B1E6-D26E0754E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4BB54-F3E6-4F69-A3FD-DE87021671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25108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853739F-5585-68B5-548C-E9EEDEDE4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396FEC7-484D-F84D-2E04-802A19DDE4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5BB3919-B3BF-05A1-1267-B2713AF37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4A9C6-110C-4B83-8ED4-8294C8A02774}" type="datetimeFigureOut">
              <a:rPr lang="it-IT" smtClean="0"/>
              <a:t>01/12/2025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09CEB96-6148-DC11-3585-F93BAF0B4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3B616AB-35A7-23A1-0E05-08A1A926C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4BB54-F3E6-4F69-A3FD-DE87021671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098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63A3F34-C4FF-A566-07D6-5BD83C7E2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B503C38-E985-234D-E167-7C010C3111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5BC2919-B40C-8604-EE7B-1378AE318E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CA2965F-379C-C020-B713-7C7F957F5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4A9C6-110C-4B83-8ED4-8294C8A02774}" type="datetimeFigureOut">
              <a:rPr lang="it-IT" smtClean="0"/>
              <a:t>01/12/2025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D774BCF-85C0-2376-1C13-DD7936FA5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991228B-3671-0E99-9F66-286856633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4BB54-F3E6-4F69-A3FD-DE87021671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02945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6DC5141-1692-3E76-C4C5-71637A993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F043D9E-C873-AF8F-4797-DE4B478C7F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5A21808-90B6-CE28-4A5E-F9DB34F9C0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F896DC83-9C46-A242-DF33-881DB28496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9A9E5C0D-34D8-7F73-8A63-79E6E55F3C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7F5F7A6A-453B-7385-DF35-392C4F98C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4A9C6-110C-4B83-8ED4-8294C8A02774}" type="datetimeFigureOut">
              <a:rPr lang="it-IT" smtClean="0"/>
              <a:t>01/12/2025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3E42333C-FE60-DC55-B0A2-C99A6B64E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4BD030C6-D28D-28B9-4C9A-EEEEC30F1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4BB54-F3E6-4F69-A3FD-DE87021671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22615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794B95F-473B-64B3-CBDE-0308B43DF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25527526-6613-F117-5C1F-00884274A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4A9C6-110C-4B83-8ED4-8294C8A02774}" type="datetimeFigureOut">
              <a:rPr lang="it-IT" smtClean="0"/>
              <a:t>01/12/2025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407758E5-9451-01A1-A94E-221B6A24D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7B758F82-F0C9-2CDD-8FCD-556B8110A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4BB54-F3E6-4F69-A3FD-DE87021671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61084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53D6497E-A1E5-0429-FBE2-C3A792238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4A9C6-110C-4B83-8ED4-8294C8A02774}" type="datetimeFigureOut">
              <a:rPr lang="it-IT" smtClean="0"/>
              <a:t>01/12/2025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E6CFFFF1-27BF-00B7-64B1-C8FA311C2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FE81B55-9238-A325-F8E9-C03582F8A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4BB54-F3E6-4F69-A3FD-DE87021671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7388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DE47667-8560-2383-669F-4159DF859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5B7CF90-5814-2372-44DF-E167617EF3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7B07C07-DA25-47EE-F4FF-BF00ACC2FB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5B054A2-9BE8-07AD-5BE9-962944374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4A9C6-110C-4B83-8ED4-8294C8A02774}" type="datetimeFigureOut">
              <a:rPr lang="it-IT" smtClean="0"/>
              <a:t>01/12/2025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1906167-6D71-753C-8B48-5F76C9302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C85D092-EBBF-47EA-B4B9-A116010BD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4BB54-F3E6-4F69-A3FD-DE87021671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5801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ADEB135-382C-81BD-4019-54ED91000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71B27C33-47E4-B6F3-DCB7-C1C8B72140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5972940-92D5-B080-6073-794F756ACC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77BE592-5BEA-0FC9-155C-D10FB8EBD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4A9C6-110C-4B83-8ED4-8294C8A02774}" type="datetimeFigureOut">
              <a:rPr lang="it-IT" smtClean="0"/>
              <a:t>01/12/2025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9013193-6708-9211-D546-F58DD82EB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DA457DB-079A-186E-8882-B34D99A37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4BB54-F3E6-4F69-A3FD-DE87021671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73577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EE90DFCF-195B-A3BC-E7DF-C87CCB902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523CD49-DFC2-5858-01D6-06E6B8BA23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1D29BF2-162C-866C-DD26-D792E53B4E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D4A9C6-110C-4B83-8ED4-8294C8A02774}" type="datetimeFigureOut">
              <a:rPr lang="it-IT" smtClean="0"/>
              <a:t>01/12/2025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FF7E2D1-9DD4-437A-0B7C-42BE1379F8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53D4469-47AC-3A2A-4632-795E3EDC5A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4BB54-F3E6-4F69-A3FD-DE87021671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03871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4C991DF0-7E20-AB32-1FB2-F099E12E8DDF}"/>
              </a:ext>
            </a:extLst>
          </p:cNvPr>
          <p:cNvSpPr/>
          <p:nvPr/>
        </p:nvSpPr>
        <p:spPr>
          <a:xfrm>
            <a:off x="842963" y="657225"/>
            <a:ext cx="10587037" cy="54578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solidFill>
              <a:schemeClr val="bg1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D05BBFD7-CF35-4F33-E4BE-EAF12AC463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4481" y="1000126"/>
            <a:ext cx="9144000" cy="2767012"/>
          </a:xfrm>
        </p:spPr>
        <p:txBody>
          <a:bodyPr>
            <a:normAutofit fontScale="90000"/>
          </a:bodyPr>
          <a:lstStyle/>
          <a:p>
            <a:br>
              <a:rPr lang="it-IT" sz="6600" dirty="0">
                <a:solidFill>
                  <a:schemeClr val="bg1"/>
                </a:solidFill>
                <a:latin typeface="Comic Sans MS" panose="030F0702030302020204" pitchFamily="66" charset="0"/>
              </a:rPr>
            </a:br>
            <a:br>
              <a:rPr lang="it-IT" sz="6600" dirty="0">
                <a:solidFill>
                  <a:schemeClr val="bg1"/>
                </a:solidFill>
                <a:latin typeface="Comic Sans MS" panose="030F0702030302020204" pitchFamily="66" charset="0"/>
              </a:rPr>
            </a:br>
            <a:br>
              <a:rPr lang="it-IT" sz="6600" dirty="0">
                <a:solidFill>
                  <a:schemeClr val="bg1"/>
                </a:solidFill>
                <a:latin typeface="Comic Sans MS" panose="030F0702030302020204" pitchFamily="66" charset="0"/>
              </a:rPr>
            </a:br>
            <a:br>
              <a:rPr lang="it-IT" sz="6600" dirty="0">
                <a:solidFill>
                  <a:schemeClr val="bg1"/>
                </a:solidFill>
                <a:latin typeface="Comic Sans MS" panose="030F0702030302020204" pitchFamily="66" charset="0"/>
              </a:rPr>
            </a:br>
            <a:br>
              <a:rPr lang="it-IT" sz="6600" dirty="0">
                <a:solidFill>
                  <a:schemeClr val="bg1"/>
                </a:solidFill>
                <a:latin typeface="Comic Sans MS" panose="030F0702030302020204" pitchFamily="66" charset="0"/>
              </a:rPr>
            </a:br>
            <a:br>
              <a:rPr lang="it-IT" sz="6600" dirty="0">
                <a:solidFill>
                  <a:schemeClr val="bg1"/>
                </a:solidFill>
                <a:latin typeface="Comic Sans MS" panose="030F0702030302020204" pitchFamily="66" charset="0"/>
              </a:rPr>
            </a:br>
            <a:br>
              <a:rPr lang="it-IT" sz="6600" dirty="0">
                <a:solidFill>
                  <a:schemeClr val="bg1"/>
                </a:solidFill>
                <a:latin typeface="Comic Sans MS" panose="030F0702030302020204" pitchFamily="66" charset="0"/>
              </a:rPr>
            </a:br>
            <a:br>
              <a:rPr lang="it-IT" sz="6600" dirty="0">
                <a:solidFill>
                  <a:schemeClr val="bg1"/>
                </a:solidFill>
                <a:latin typeface="Comic Sans MS" panose="030F0702030302020204" pitchFamily="66" charset="0"/>
              </a:rPr>
            </a:br>
            <a:br>
              <a:rPr lang="it-IT" sz="6600" dirty="0">
                <a:solidFill>
                  <a:schemeClr val="bg1"/>
                </a:solidFill>
                <a:latin typeface="Comic Sans MS" panose="030F0702030302020204" pitchFamily="66" charset="0"/>
              </a:rPr>
            </a:br>
            <a:br>
              <a:rPr lang="it-IT" sz="6600" dirty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it-IT" sz="6700" dirty="0">
                <a:latin typeface="Comic Sans MS" panose="030F0702030302020204" pitchFamily="66" charset="0"/>
              </a:rPr>
              <a:t>L’arte delle Marche nel Cinquecento</a:t>
            </a:r>
            <a:br>
              <a:rPr lang="it-IT" sz="6600" dirty="0">
                <a:solidFill>
                  <a:schemeClr val="bg1"/>
                </a:solidFill>
                <a:latin typeface="Comic Sans MS" panose="030F0702030302020204" pitchFamily="66" charset="0"/>
              </a:rPr>
            </a:br>
            <a:endParaRPr lang="it-IT" sz="66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DDD8091B-5CAB-DBFA-3C09-29137116F45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it-IT" sz="4400" dirty="0">
              <a:latin typeface="Comic Sans MS" panose="030F0702030302020204" pitchFamily="66" charset="0"/>
            </a:endParaRPr>
          </a:p>
          <a:p>
            <a:r>
              <a:rPr lang="it-IT" sz="4400" dirty="0">
                <a:latin typeface="Comic Sans MS" panose="030F0702030302020204" pitchFamily="66" charset="0"/>
              </a:rPr>
              <a:t>Un patrimonio nelle nostre mani</a:t>
            </a:r>
          </a:p>
        </p:txBody>
      </p:sp>
    </p:spTree>
    <p:extLst>
      <p:ext uri="{BB962C8B-B14F-4D97-AF65-F5344CB8AC3E}">
        <p14:creationId xmlns:p14="http://schemas.microsoft.com/office/powerpoint/2010/main" val="17144850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CFFBC715-959E-1F1F-F076-5D62587DE130}"/>
              </a:ext>
            </a:extLst>
          </p:cNvPr>
          <p:cNvSpPr txBox="1"/>
          <p:nvPr/>
        </p:nvSpPr>
        <p:spPr>
          <a:xfrm>
            <a:off x="607071" y="1006020"/>
            <a:ext cx="11085631" cy="5632311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GLI </a:t>
            </a:r>
            <a:r>
              <a:rPr lang="it-IT" sz="2000" b="1" dirty="0">
                <a:solidFill>
                  <a:schemeClr val="bg1"/>
                </a:solidFill>
                <a:latin typeface="Comic Sans MS" panose="030F0702030302020204" pitchFamily="66" charset="0"/>
              </a:rPr>
              <a:t>INVESTIMENTI DEL MINISTERO DELLA CULTURA </a:t>
            </a:r>
            <a:r>
              <a:rPr lang="it-IT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SONO STATI FINALIZZATI A:</a:t>
            </a:r>
          </a:p>
          <a:p>
            <a:pPr marL="285750" indent="-285750">
              <a:buFontTx/>
              <a:buChar char="-"/>
            </a:pPr>
            <a:endParaRPr lang="it-IT" sz="20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285750" indent="-285750">
              <a:buFontTx/>
              <a:buChar char="-"/>
            </a:pPr>
            <a:r>
              <a:rPr lang="it-IT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RECUPERO DI PARCHI E GIARDINI STORICI;</a:t>
            </a:r>
          </a:p>
          <a:p>
            <a:pPr marL="285750" indent="-285750">
              <a:buFontTx/>
              <a:buChar char="-"/>
            </a:pPr>
            <a:r>
              <a:rPr lang="it-IT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FINANZIAMENTI DI IMPRESE CREATIVE;</a:t>
            </a:r>
          </a:p>
          <a:p>
            <a:pPr marL="285750" indent="-285750">
              <a:buFontTx/>
              <a:buChar char="-"/>
            </a:pPr>
            <a:r>
              <a:rPr lang="it-IT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FINANZIAMENTO DEI PICCOLI MUSEI;</a:t>
            </a:r>
          </a:p>
          <a:p>
            <a:pPr marL="285750" indent="-285750">
              <a:buFontTx/>
              <a:buChar char="-"/>
            </a:pPr>
            <a:r>
              <a:rPr lang="it-IT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FINANZIAMENTO DI PROGETTI DI CONSERVAZIONE E VALORIZZAZIONE IN AREE TERRITORIALI E PERIFERIE URBANE SVANTAGGIATE;</a:t>
            </a:r>
          </a:p>
          <a:p>
            <a:pPr marL="285750" indent="-285750">
              <a:buFontTx/>
              <a:buChar char="-"/>
            </a:pPr>
            <a:r>
              <a:rPr lang="it-IT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DIGITALIZZAZIONE E CATALOGAZIONE DIGITALE.</a:t>
            </a:r>
          </a:p>
          <a:p>
            <a:endParaRPr lang="it-IT" sz="20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it-IT" sz="2000" b="1" dirty="0">
                <a:solidFill>
                  <a:schemeClr val="bg1"/>
                </a:solidFill>
                <a:latin typeface="Comic Sans MS" panose="030F0702030302020204" pitchFamily="66" charset="0"/>
              </a:rPr>
              <a:t>RICADUTE ECONOMICHE SOCIALI E CULTURALI:</a:t>
            </a:r>
          </a:p>
          <a:p>
            <a:endParaRPr lang="it-IT" sz="20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285750" indent="-285750">
              <a:buFontTx/>
              <a:buChar char="-"/>
            </a:pPr>
            <a:r>
              <a:rPr lang="it-IT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IMPULSO AL TURISMO E CREAZIONE DI NUOVI POSTI DI LAVORO NEL SETTORE;</a:t>
            </a:r>
          </a:p>
          <a:p>
            <a:pPr marL="285750" indent="-285750">
              <a:buFontTx/>
              <a:buChar char="-"/>
            </a:pPr>
            <a:r>
              <a:rPr lang="it-IT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IMPULSO ALLE STARTUP CREATIVE E CULTURALI CON PRESENZA GIOVANILE;</a:t>
            </a:r>
          </a:p>
          <a:p>
            <a:pPr marL="285750" indent="-285750">
              <a:buFontTx/>
              <a:buChar char="-"/>
            </a:pPr>
            <a:r>
              <a:rPr lang="it-IT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RIQUALIFICAZIONE URBANA E TERRITORIALE PER MIGLIORARE LA QUALITA’ DI VITA E LA COESIONE SOCIALE IN ALCUNI AMBITI SVANTAGGIATI;</a:t>
            </a:r>
          </a:p>
          <a:p>
            <a:pPr marL="285750" indent="-285750">
              <a:buFontTx/>
              <a:buChar char="-"/>
            </a:pPr>
            <a:r>
              <a:rPr lang="it-IT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PROMOZIONE DEL PATRIMONIO CULTURALE ALL’ESTERO PER PROMUOVERE L’IMMAGINE DEL PAESE.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32E56873-54F8-E5D1-7008-C96B80491BD5}"/>
              </a:ext>
            </a:extLst>
          </p:cNvPr>
          <p:cNvSpPr txBox="1"/>
          <p:nvPr/>
        </p:nvSpPr>
        <p:spPr>
          <a:xfrm>
            <a:off x="642057" y="219669"/>
            <a:ext cx="11015661" cy="646331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3600" dirty="0">
                <a:solidFill>
                  <a:schemeClr val="bg1"/>
                </a:solidFill>
                <a:latin typeface="Comic Sans MS" panose="030F0702030302020204" pitchFamily="66" charset="0"/>
              </a:rPr>
              <a:t>INVESTIMENTI MINISTERIALI 2024-2025</a:t>
            </a:r>
          </a:p>
        </p:txBody>
      </p:sp>
    </p:spTree>
    <p:extLst>
      <p:ext uri="{BB962C8B-B14F-4D97-AF65-F5344CB8AC3E}">
        <p14:creationId xmlns:p14="http://schemas.microsoft.com/office/powerpoint/2010/main" val="26369599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4" name="Picture 14" descr="Introduction to Laurea Triennale in Economia @UniTo - YouTube">
            <a:extLst>
              <a:ext uri="{FF2B5EF4-FFF2-40B4-BE49-F238E27FC236}">
                <a16:creationId xmlns:a16="http://schemas.microsoft.com/office/drawing/2014/main" id="{0DC76C05-E53A-9E14-4DB0-9518D1046E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4384" y="3024642"/>
            <a:ext cx="3990180" cy="2234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44C97A6D-CA46-AEF3-CBF3-F85FC7560496}"/>
              </a:ext>
            </a:extLst>
          </p:cNvPr>
          <p:cNvSpPr txBox="1"/>
          <p:nvPr/>
        </p:nvSpPr>
        <p:spPr>
          <a:xfrm>
            <a:off x="347005" y="219669"/>
            <a:ext cx="11385450" cy="1323439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4000" dirty="0">
                <a:solidFill>
                  <a:schemeClr val="bg1"/>
                </a:solidFill>
                <a:latin typeface="Comic Sans MS" panose="030F0702030302020204" pitchFamily="66" charset="0"/>
              </a:rPr>
              <a:t>DOVE IMPARARE A GESTIRE IL PATRIMONIO CULTURALE?</a:t>
            </a:r>
          </a:p>
        </p:txBody>
      </p:sp>
      <p:pic>
        <p:nvPicPr>
          <p:cNvPr id="10242" name="Picture 2" descr="✨ Un buon motivo per scegliere 𝗕𝗲𝗻𝗶 𝗖𝘂𝗹𝘁𝘂𝗿𝗮𝗹𝗶 𝗲  𝗧𝘂𝗿𝗶𝘀𝗺𝗼 a UniMc? Eccolo. Ma non è l'unico. Ce ne sono molti altri  che ti aspettano. 🎓 Scopri il corso di laurea triennale">
            <a:extLst>
              <a:ext uri="{FF2B5EF4-FFF2-40B4-BE49-F238E27FC236}">
                <a16:creationId xmlns:a16="http://schemas.microsoft.com/office/drawing/2014/main" id="{FBC507D6-814D-1707-A366-EAF0A04B1E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004" y="1881970"/>
            <a:ext cx="3353168" cy="4187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Master di II livello Biennale in Economia e gestione dei beni culturali -  Dipartimento di Economia Aziendale">
            <a:extLst>
              <a:ext uri="{FF2B5EF4-FFF2-40B4-BE49-F238E27FC236}">
                <a16:creationId xmlns:a16="http://schemas.microsoft.com/office/drawing/2014/main" id="{70DC5FA2-EF0F-AC45-4EBB-3BCD097E9A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9005" y="1767692"/>
            <a:ext cx="3958724" cy="1892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DBC - Dipartimento di Beni Culturali Università di Bologna">
            <a:extLst>
              <a:ext uri="{FF2B5EF4-FFF2-40B4-BE49-F238E27FC236}">
                <a16:creationId xmlns:a16="http://schemas.microsoft.com/office/drawing/2014/main" id="{1C387A94-FD89-A545-4236-F75DF1EE48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436" y="4575814"/>
            <a:ext cx="3670789" cy="2062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Economia e management per arte, cultura e comunicazione - YouTube">
            <a:extLst>
              <a:ext uri="{FF2B5EF4-FFF2-40B4-BE49-F238E27FC236}">
                <a16:creationId xmlns:a16="http://schemas.microsoft.com/office/drawing/2014/main" id="{4353D2C8-1CBD-94A7-45A0-A6F3010285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9154" y="4460451"/>
            <a:ext cx="3670789" cy="2055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2" name="Picture 12" descr="Ca' Foscari Economia (@cafoscari_economics) · Venice">
            <a:extLst>
              <a:ext uri="{FF2B5EF4-FFF2-40B4-BE49-F238E27FC236}">
                <a16:creationId xmlns:a16="http://schemas.microsoft.com/office/drawing/2014/main" id="{5B05FCB7-5873-5EC1-8D28-43D36C943B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0233" y="1598857"/>
            <a:ext cx="2654763" cy="3315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032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E37BED1E-CAC6-5D66-B11C-016F77F83807}"/>
              </a:ext>
            </a:extLst>
          </p:cNvPr>
          <p:cNvSpPr txBox="1"/>
          <p:nvPr/>
        </p:nvSpPr>
        <p:spPr>
          <a:xfrm>
            <a:off x="1423987" y="319681"/>
            <a:ext cx="9344025" cy="1015663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6000" dirty="0">
                <a:solidFill>
                  <a:schemeClr val="bg1"/>
                </a:solidFill>
                <a:latin typeface="Comic Sans MS" panose="030F0702030302020204" pitchFamily="66" charset="0"/>
              </a:rPr>
              <a:t>INTRECCI</a:t>
            </a:r>
          </a:p>
        </p:txBody>
      </p:sp>
      <p:pic>
        <p:nvPicPr>
          <p:cNvPr id="1026" name="Picture 2" descr="Ritratto di Giulio II - Wikipedia">
            <a:extLst>
              <a:ext uri="{FF2B5EF4-FFF2-40B4-BE49-F238E27FC236}">
                <a16:creationId xmlns:a16="http://schemas.microsoft.com/office/drawing/2014/main" id="{8004B9B3-9B25-BB83-C951-7B17FC6FEA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924" y="1590843"/>
            <a:ext cx="2971800" cy="403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DF68E288-087C-05D2-6051-CB32E5BC4C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8" y="1590844"/>
            <a:ext cx="3365359" cy="4038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1CC9DA53-8556-1BF4-4C93-D899108B32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4540" y="1590843"/>
            <a:ext cx="2901172" cy="403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60FB441B-F7A0-4FF9-62B2-DACE96E05EF0}"/>
              </a:ext>
            </a:extLst>
          </p:cNvPr>
          <p:cNvSpPr txBox="1"/>
          <p:nvPr/>
        </p:nvSpPr>
        <p:spPr>
          <a:xfrm>
            <a:off x="776287" y="5657671"/>
            <a:ext cx="33653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chemeClr val="bg1"/>
                </a:solidFill>
              </a:rPr>
              <a:t>TIZIANO VECELLIO, </a:t>
            </a:r>
            <a:r>
              <a:rPr lang="it-IT" sz="2400" b="1" i="1" dirty="0">
                <a:solidFill>
                  <a:schemeClr val="bg1"/>
                </a:solidFill>
              </a:rPr>
              <a:t>Ritratto di Sisto IV</a:t>
            </a:r>
            <a:r>
              <a:rPr lang="it-IT" sz="2400" dirty="0">
                <a:solidFill>
                  <a:schemeClr val="bg1"/>
                </a:solidFill>
              </a:rPr>
              <a:t>, 1540, Firenze Uffizi 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42007F48-E01B-FA42-D6A8-C8584B9F6306}"/>
              </a:ext>
            </a:extLst>
          </p:cNvPr>
          <p:cNvSpPr txBox="1"/>
          <p:nvPr/>
        </p:nvSpPr>
        <p:spPr>
          <a:xfrm>
            <a:off x="4733924" y="5657671"/>
            <a:ext cx="331643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chemeClr val="bg1"/>
                </a:solidFill>
              </a:rPr>
              <a:t>RAFFAELLO SANZIO, </a:t>
            </a:r>
            <a:r>
              <a:rPr lang="it-IT" sz="2400" b="1" i="1" dirty="0">
                <a:solidFill>
                  <a:schemeClr val="bg1"/>
                </a:solidFill>
              </a:rPr>
              <a:t>Ritratto di Giulio II</a:t>
            </a:r>
            <a:r>
              <a:rPr lang="it-IT" sz="2400" dirty="0">
                <a:solidFill>
                  <a:schemeClr val="bg1"/>
                </a:solidFill>
              </a:rPr>
              <a:t>, 1511, Londra, National Gallery</a:t>
            </a:r>
          </a:p>
          <a:p>
            <a:endParaRPr lang="it-IT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BE857DAA-ACAE-73B3-8C87-6214F7ECE1B0}"/>
              </a:ext>
            </a:extLst>
          </p:cNvPr>
          <p:cNvSpPr txBox="1"/>
          <p:nvPr/>
        </p:nvSpPr>
        <p:spPr>
          <a:xfrm>
            <a:off x="8514540" y="5657671"/>
            <a:ext cx="33164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chemeClr val="bg1"/>
                </a:solidFill>
              </a:rPr>
              <a:t>PIETRO FACCHETTI, </a:t>
            </a:r>
            <a:r>
              <a:rPr lang="it-IT" sz="2400" b="1" i="1" dirty="0">
                <a:solidFill>
                  <a:schemeClr val="bg1"/>
                </a:solidFill>
              </a:rPr>
              <a:t>Ritratto di Sisto V</a:t>
            </a:r>
            <a:r>
              <a:rPr lang="it-IT" sz="2400" dirty="0">
                <a:solidFill>
                  <a:schemeClr val="bg1"/>
                </a:solidFill>
              </a:rPr>
              <a:t>, 1590, Roma, Musei Vaticani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555852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13F1C7C9-C855-1B04-3BC0-378E1082D2EA}"/>
              </a:ext>
            </a:extLst>
          </p:cNvPr>
          <p:cNvSpPr txBox="1"/>
          <p:nvPr/>
        </p:nvSpPr>
        <p:spPr>
          <a:xfrm>
            <a:off x="694474" y="337722"/>
            <a:ext cx="6554053" cy="1015663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6000" dirty="0">
                <a:solidFill>
                  <a:schemeClr val="bg1"/>
                </a:solidFill>
                <a:latin typeface="Comic Sans MS" panose="030F0702030302020204" pitchFamily="66" charset="0"/>
              </a:rPr>
              <a:t>PRESENZE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87B0FD7B-E969-20CB-E7AF-065D01EFFA14}"/>
              </a:ext>
            </a:extLst>
          </p:cNvPr>
          <p:cNvSpPr txBox="1"/>
          <p:nvPr/>
        </p:nvSpPr>
        <p:spPr>
          <a:xfrm>
            <a:off x="514350" y="5657672"/>
            <a:ext cx="372903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chemeClr val="bg1"/>
                </a:solidFill>
              </a:rPr>
              <a:t>RAFFAELLO, </a:t>
            </a:r>
            <a:r>
              <a:rPr lang="it-IT" sz="2000" b="1" i="1" dirty="0">
                <a:solidFill>
                  <a:schemeClr val="bg1"/>
                </a:solidFill>
              </a:rPr>
              <a:t>Ritratto Del giovane Francesco Maria Della Rovere</a:t>
            </a:r>
            <a:r>
              <a:rPr lang="it-IT" sz="2000" dirty="0">
                <a:solidFill>
                  <a:schemeClr val="bg1"/>
                </a:solidFill>
              </a:rPr>
              <a:t>, 1504 Londra, National Gallery</a:t>
            </a:r>
          </a:p>
          <a:p>
            <a:endParaRPr lang="it-IT" dirty="0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2BC052F0-FC8B-BB24-AD61-658E741D90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5369" y="1597137"/>
            <a:ext cx="3305176" cy="4106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11065168-E1EB-708A-0F58-4CF9B47E2239}"/>
              </a:ext>
            </a:extLst>
          </p:cNvPr>
          <p:cNvSpPr txBox="1"/>
          <p:nvPr/>
        </p:nvSpPr>
        <p:spPr>
          <a:xfrm>
            <a:off x="8024812" y="5657672"/>
            <a:ext cx="4167187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chemeClr val="bg1"/>
                </a:solidFill>
              </a:rPr>
              <a:t>TIZIANO, </a:t>
            </a:r>
            <a:r>
              <a:rPr lang="it-IT" sz="2000" b="1" i="1" dirty="0">
                <a:solidFill>
                  <a:schemeClr val="bg1"/>
                </a:solidFill>
              </a:rPr>
              <a:t>Ritratto del Duca Francesco Maria I della Rovere</a:t>
            </a:r>
            <a:r>
              <a:rPr lang="it-IT" sz="2000" dirty="0">
                <a:solidFill>
                  <a:schemeClr val="bg1"/>
                </a:solidFill>
              </a:rPr>
              <a:t>, 1536-38,  Firenze, Uffizi</a:t>
            </a:r>
          </a:p>
          <a:p>
            <a:endParaRPr lang="it-IT" dirty="0"/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5B9FA345-3777-C092-738C-2A47592757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561" y="682571"/>
            <a:ext cx="4359405" cy="5006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EA82911F-403F-9F92-5073-97104094CDA6}"/>
              </a:ext>
            </a:extLst>
          </p:cNvPr>
          <p:cNvSpPr txBox="1"/>
          <p:nvPr/>
        </p:nvSpPr>
        <p:spPr>
          <a:xfrm>
            <a:off x="4295775" y="5657672"/>
            <a:ext cx="372903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chemeClr val="bg1"/>
                </a:solidFill>
              </a:rPr>
              <a:t>RAFFAELLO, </a:t>
            </a:r>
            <a:r>
              <a:rPr lang="it-IT" sz="2000" b="1" i="1" dirty="0">
                <a:solidFill>
                  <a:schemeClr val="bg1"/>
                </a:solidFill>
              </a:rPr>
              <a:t>Ritratto di Baldassarre Castiglione</a:t>
            </a:r>
            <a:r>
              <a:rPr lang="it-IT" sz="2000" dirty="0">
                <a:solidFill>
                  <a:schemeClr val="bg1"/>
                </a:solidFill>
              </a:rPr>
              <a:t>, 1514-15,  Parigi, Louvre</a:t>
            </a:r>
          </a:p>
          <a:p>
            <a:endParaRPr lang="it-IT" dirty="0"/>
          </a:p>
        </p:txBody>
      </p:sp>
      <p:pic>
        <p:nvPicPr>
          <p:cNvPr id="3074" name="Picture 2" descr="Giovane con una mela">
            <a:extLst>
              <a:ext uri="{FF2B5EF4-FFF2-40B4-BE49-F238E27FC236}">
                <a16:creationId xmlns:a16="http://schemas.microsoft.com/office/drawing/2014/main" id="{06B0EC55-8106-F693-AA8B-BC479EBF9D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029" y="1644426"/>
            <a:ext cx="2949335" cy="3992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9421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>
            <a:extLst>
              <a:ext uri="{FF2B5EF4-FFF2-40B4-BE49-F238E27FC236}">
                <a16:creationId xmlns:a16="http://schemas.microsoft.com/office/drawing/2014/main" id="{94B55AE2-C973-CB16-33A7-9B5660E093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" y="1111493"/>
            <a:ext cx="3028950" cy="4713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6C415872-4077-7AFF-F72A-301097F01ACA}"/>
              </a:ext>
            </a:extLst>
          </p:cNvPr>
          <p:cNvSpPr txBox="1"/>
          <p:nvPr/>
        </p:nvSpPr>
        <p:spPr>
          <a:xfrm>
            <a:off x="585788" y="219669"/>
            <a:ext cx="11015661" cy="769441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4400" b="1" i="1" dirty="0">
                <a:solidFill>
                  <a:schemeClr val="bg1"/>
                </a:solidFill>
                <a:latin typeface="Comic Sans MS" panose="030F0702030302020204" pitchFamily="66" charset="0"/>
              </a:rPr>
              <a:t>OPERE</a:t>
            </a:r>
            <a:r>
              <a:rPr lang="it-IT" sz="4400" dirty="0">
                <a:solidFill>
                  <a:schemeClr val="bg1"/>
                </a:solidFill>
                <a:latin typeface="Comic Sans MS" panose="030F0702030302020204" pitchFamily="66" charset="0"/>
              </a:rPr>
              <a:t> COME </a:t>
            </a:r>
            <a:r>
              <a:rPr lang="it-IT" sz="4400" b="1" i="1" dirty="0">
                <a:solidFill>
                  <a:schemeClr val="bg1"/>
                </a:solidFill>
                <a:latin typeface="Comic Sans MS" panose="030F0702030302020204" pitchFamily="66" charset="0"/>
              </a:rPr>
              <a:t>NODI</a:t>
            </a:r>
            <a:r>
              <a:rPr lang="it-IT" sz="4400" dirty="0">
                <a:solidFill>
                  <a:schemeClr val="bg1"/>
                </a:solidFill>
                <a:latin typeface="Comic Sans MS" panose="030F0702030302020204" pitchFamily="66" charset="0"/>
              </a:rPr>
              <a:t> CONCETTUALI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046C9A1A-DED4-EA50-50C4-C5CF172C1AC8}"/>
              </a:ext>
            </a:extLst>
          </p:cNvPr>
          <p:cNvSpPr txBox="1"/>
          <p:nvPr/>
        </p:nvSpPr>
        <p:spPr>
          <a:xfrm>
            <a:off x="585789" y="5824539"/>
            <a:ext cx="32747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chemeClr val="bg1"/>
                </a:solidFill>
              </a:rPr>
              <a:t>TIZIANO,</a:t>
            </a:r>
            <a:r>
              <a:rPr lang="it-IT" b="1" i="1" dirty="0"/>
              <a:t> </a:t>
            </a:r>
            <a:r>
              <a:rPr lang="it-IT" b="1" i="1" dirty="0">
                <a:solidFill>
                  <a:schemeClr val="bg1"/>
                </a:solidFill>
              </a:rPr>
              <a:t>Pala Gozzi (Apparizione della Vergine),</a:t>
            </a:r>
            <a:r>
              <a:rPr lang="it-IT" dirty="0">
                <a:solidFill>
                  <a:schemeClr val="bg1"/>
                </a:solidFill>
              </a:rPr>
              <a:t> 1520, Ancona Pinacoteca Podesti</a:t>
            </a:r>
            <a:endParaRPr lang="it-IT" dirty="0"/>
          </a:p>
        </p:txBody>
      </p:sp>
      <p:pic>
        <p:nvPicPr>
          <p:cNvPr id="3078" name="Picture 6">
            <a:extLst>
              <a:ext uri="{FF2B5EF4-FFF2-40B4-BE49-F238E27FC236}">
                <a16:creationId xmlns:a16="http://schemas.microsoft.com/office/drawing/2014/main" id="{4B289313-C504-7EBB-23D9-541FB8095A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0560" y="1547660"/>
            <a:ext cx="3028950" cy="4276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D54DCDC0-D489-CC37-45EE-23482A2D2226}"/>
              </a:ext>
            </a:extLst>
          </p:cNvPr>
          <p:cNvSpPr txBox="1"/>
          <p:nvPr/>
        </p:nvSpPr>
        <p:spPr>
          <a:xfrm>
            <a:off x="3860560" y="5824539"/>
            <a:ext cx="34260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chemeClr val="bg1"/>
                </a:solidFill>
              </a:rPr>
              <a:t>LORENZO LOTTO,</a:t>
            </a:r>
            <a:r>
              <a:rPr lang="it-IT" b="1" i="1" dirty="0"/>
              <a:t> </a:t>
            </a:r>
            <a:r>
              <a:rPr lang="it-IT" b="1" i="1" dirty="0">
                <a:solidFill>
                  <a:schemeClr val="bg1"/>
                </a:solidFill>
              </a:rPr>
              <a:t>Annunciazione, </a:t>
            </a:r>
            <a:r>
              <a:rPr lang="it-IT" dirty="0">
                <a:solidFill>
                  <a:schemeClr val="bg1"/>
                </a:solidFill>
              </a:rPr>
              <a:t>1534, Recanati, Pinacoteca di Villa Colloredo Mels</a:t>
            </a:r>
            <a:endParaRPr lang="it-IT" dirty="0"/>
          </a:p>
        </p:txBody>
      </p:sp>
      <p:pic>
        <p:nvPicPr>
          <p:cNvPr id="3080" name="Picture 8">
            <a:extLst>
              <a:ext uri="{FF2B5EF4-FFF2-40B4-BE49-F238E27FC236}">
                <a16:creationId xmlns:a16="http://schemas.microsoft.com/office/drawing/2014/main" id="{0E34A849-A1BC-0947-E7C5-F2AB2D928C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5332" y="1547660"/>
            <a:ext cx="4824413" cy="3561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8EEB799E-3587-E28C-E70C-BBDC44BC7164}"/>
              </a:ext>
            </a:extLst>
          </p:cNvPr>
          <p:cNvSpPr txBox="1"/>
          <p:nvPr/>
        </p:nvSpPr>
        <p:spPr>
          <a:xfrm>
            <a:off x="7135332" y="5310340"/>
            <a:ext cx="482441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chemeClr val="bg1"/>
                </a:solidFill>
              </a:rPr>
              <a:t>LORENZO LOTTO,</a:t>
            </a:r>
            <a:r>
              <a:rPr lang="it-IT" b="1" i="1" dirty="0"/>
              <a:t> </a:t>
            </a:r>
            <a:r>
              <a:rPr lang="it-IT" b="1" i="1" dirty="0">
                <a:solidFill>
                  <a:schemeClr val="bg1"/>
                </a:solidFill>
              </a:rPr>
              <a:t>Adorazione dei pastori, </a:t>
            </a:r>
            <a:r>
              <a:rPr lang="it-IT" dirty="0">
                <a:solidFill>
                  <a:schemeClr val="bg1"/>
                </a:solidFill>
              </a:rPr>
              <a:t>1546-49, Loreto, Museo Pontificio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943160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168E2CCB-FC7B-9738-4388-AEFD646BE1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" t="44414" r="32994" b="-363"/>
          <a:stretch>
            <a:fillRect/>
          </a:stretch>
        </p:blipFill>
        <p:spPr bwMode="auto">
          <a:xfrm>
            <a:off x="414340" y="1232180"/>
            <a:ext cx="4600574" cy="5457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8">
            <a:extLst>
              <a:ext uri="{FF2B5EF4-FFF2-40B4-BE49-F238E27FC236}">
                <a16:creationId xmlns:a16="http://schemas.microsoft.com/office/drawing/2014/main" id="{129FEC11-AE37-905D-6C25-6E0F695593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6" t="29036" r="31692"/>
          <a:stretch>
            <a:fillRect/>
          </a:stretch>
        </p:blipFill>
        <p:spPr bwMode="auto">
          <a:xfrm>
            <a:off x="6627489" y="1232180"/>
            <a:ext cx="5276849" cy="4890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6BB10424-D9BD-D51B-56CB-45FB3E0F3B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81" t="58333" r="24713"/>
          <a:stretch>
            <a:fillRect/>
          </a:stretch>
        </p:blipFill>
        <p:spPr bwMode="auto">
          <a:xfrm>
            <a:off x="5284463" y="3809313"/>
            <a:ext cx="2686051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C2D3E806-2302-648F-0995-2DDA5E177A2E}"/>
              </a:ext>
            </a:extLst>
          </p:cNvPr>
          <p:cNvSpPr txBox="1"/>
          <p:nvPr/>
        </p:nvSpPr>
        <p:spPr>
          <a:xfrm>
            <a:off x="414340" y="191187"/>
            <a:ext cx="11489998" cy="923330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5400" dirty="0">
                <a:solidFill>
                  <a:schemeClr val="bg1"/>
                </a:solidFill>
                <a:latin typeface="Comic Sans MS" panose="030F0702030302020204" pitchFamily="66" charset="0"/>
              </a:rPr>
              <a:t>ZOOM</a:t>
            </a:r>
          </a:p>
        </p:txBody>
      </p:sp>
    </p:spTree>
    <p:extLst>
      <p:ext uri="{BB962C8B-B14F-4D97-AF65-F5344CB8AC3E}">
        <p14:creationId xmlns:p14="http://schemas.microsoft.com/office/powerpoint/2010/main" val="42686006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4F594A75-16E2-6EC1-0297-A4F9F6DEF268}"/>
              </a:ext>
            </a:extLst>
          </p:cNvPr>
          <p:cNvSpPr txBox="1"/>
          <p:nvPr/>
        </p:nvSpPr>
        <p:spPr>
          <a:xfrm>
            <a:off x="414340" y="191187"/>
            <a:ext cx="11489998" cy="769441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4400" dirty="0">
                <a:solidFill>
                  <a:schemeClr val="bg1"/>
                </a:solidFill>
                <a:latin typeface="Comic Sans MS" panose="030F0702030302020204" pitchFamily="66" charset="0"/>
              </a:rPr>
              <a:t>LORETO: UN </a:t>
            </a:r>
            <a:r>
              <a:rPr lang="it-IT" sz="4400" b="1" i="1" dirty="0">
                <a:solidFill>
                  <a:schemeClr val="bg1"/>
                </a:solidFill>
                <a:latin typeface="Comic Sans MS" panose="030F0702030302020204" pitchFamily="66" charset="0"/>
              </a:rPr>
              <a:t>NODO</a:t>
            </a:r>
            <a:r>
              <a:rPr lang="it-IT" sz="4400" dirty="0">
                <a:solidFill>
                  <a:schemeClr val="bg1"/>
                </a:solidFill>
                <a:latin typeface="Comic Sans MS" panose="030F0702030302020204" pitchFamily="66" charset="0"/>
              </a:rPr>
              <a:t> TERRITORIALE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111A22CA-9E06-32A4-BC87-F109EE924AE5}"/>
              </a:ext>
            </a:extLst>
          </p:cNvPr>
          <p:cNvSpPr txBox="1"/>
          <p:nvPr/>
        </p:nvSpPr>
        <p:spPr>
          <a:xfrm>
            <a:off x="6002989" y="5723093"/>
            <a:ext cx="66579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A sin.: BACCIO PONTELLI E ANTONIO DA SANGALLO IL GIOVANE, Absidi e cupola del Santuario di Loreto</a:t>
            </a:r>
          </a:p>
          <a:p>
            <a:r>
              <a:rPr lang="it-IT" dirty="0">
                <a:solidFill>
                  <a:schemeClr val="bg1"/>
                </a:solidFill>
              </a:rPr>
              <a:t>Sopra: ANDREA SANSOVINO, Rivestimento marmoreo della Santa Casa, 1513-27</a:t>
            </a:r>
          </a:p>
        </p:txBody>
      </p:sp>
      <p:pic>
        <p:nvPicPr>
          <p:cNvPr id="5124" name="Picture 4" descr="IL SANTUARIO DI LORETO - Residence Casale del Conero">
            <a:extLst>
              <a:ext uri="{FF2B5EF4-FFF2-40B4-BE49-F238E27FC236}">
                <a16:creationId xmlns:a16="http://schemas.microsoft.com/office/drawing/2014/main" id="{378FE6ED-3CD6-FFD9-D1BA-DFE96AED09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40" y="1194700"/>
            <a:ext cx="5588649" cy="547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931C1961-0C2C-8463-4341-E647E8EAE3AF}"/>
              </a:ext>
            </a:extLst>
          </p:cNvPr>
          <p:cNvSpPr txBox="1"/>
          <p:nvPr/>
        </p:nvSpPr>
        <p:spPr>
          <a:xfrm>
            <a:off x="6400801" y="1079766"/>
            <a:ext cx="50577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chemeClr val="bg1"/>
                </a:solidFill>
              </a:rPr>
              <a:t>La «GRANDE OPERA» MARCHIGIANA: </a:t>
            </a:r>
          </a:p>
          <a:p>
            <a:pPr algn="ctr"/>
            <a:r>
              <a:rPr lang="it-IT" dirty="0">
                <a:solidFill>
                  <a:schemeClr val="bg1"/>
                </a:solidFill>
              </a:rPr>
              <a:t>LA BASILICA PONTIFICIA E IL SANTUARIO DELLA SANTA CASA DELLA MADONNA DI LORETO</a:t>
            </a:r>
          </a:p>
        </p:txBody>
      </p:sp>
      <p:pic>
        <p:nvPicPr>
          <p:cNvPr id="5126" name="Picture 6" descr="Il capolavoro del Bramante che custodisce la Santa Casa (a dx il lato sud,  dove si esce dalla casa) - Ảnh của Santuario Della Santa Casa, Loreto -  Tripadvisor">
            <a:extLst>
              <a:ext uri="{FF2B5EF4-FFF2-40B4-BE49-F238E27FC236}">
                <a16:creationId xmlns:a16="http://schemas.microsoft.com/office/drawing/2014/main" id="{0F824E74-A742-8DB7-7D63-9664481A59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487" y="2162966"/>
            <a:ext cx="4708399" cy="3535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74973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E7FA0D6C-314A-DFA5-64B9-75025B5BFC87}"/>
              </a:ext>
            </a:extLst>
          </p:cNvPr>
          <p:cNvSpPr txBox="1"/>
          <p:nvPr/>
        </p:nvSpPr>
        <p:spPr>
          <a:xfrm>
            <a:off x="585788" y="219669"/>
            <a:ext cx="11015661" cy="769441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4400" dirty="0">
                <a:solidFill>
                  <a:schemeClr val="bg1"/>
                </a:solidFill>
                <a:latin typeface="Comic Sans MS" panose="030F0702030302020204" pitchFamily="66" charset="0"/>
              </a:rPr>
              <a:t>SISTO V: «ER PAPA TOSTO»</a:t>
            </a:r>
          </a:p>
        </p:txBody>
      </p:sp>
      <p:pic>
        <p:nvPicPr>
          <p:cNvPr id="6150" name="Picture 6" descr="Fermo. Sisto V: a domanda risponde">
            <a:extLst>
              <a:ext uri="{FF2B5EF4-FFF2-40B4-BE49-F238E27FC236}">
                <a16:creationId xmlns:a16="http://schemas.microsoft.com/office/drawing/2014/main" id="{70FCC01E-227E-2CF4-503C-638550D3CE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" y="1377901"/>
            <a:ext cx="6934200" cy="390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B595CC89-B120-CAD3-FCE1-DFEBDC7A6B63}"/>
              </a:ext>
            </a:extLst>
          </p:cNvPr>
          <p:cNvSpPr txBox="1"/>
          <p:nvPr/>
        </p:nvSpPr>
        <p:spPr>
          <a:xfrm>
            <a:off x="460318" y="5438002"/>
            <a:ext cx="66579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Sopra.: ACCURSIO BALDI (detto Sansovino), Statua di Sisto V, 1590, Fermo, Facciata del Palazzo dei Priori.                             </a:t>
            </a:r>
          </a:p>
          <a:p>
            <a:r>
              <a:rPr lang="it-IT" dirty="0">
                <a:solidFill>
                  <a:schemeClr val="bg1"/>
                </a:solidFill>
              </a:rPr>
              <a:t>A destra: TIBURZIO VERGELLI, Statua di Sisto V, 1587-89, Camerino Piazza Cavour</a:t>
            </a:r>
          </a:p>
        </p:txBody>
      </p:sp>
      <p:pic>
        <p:nvPicPr>
          <p:cNvPr id="6152" name="Picture 8">
            <a:extLst>
              <a:ext uri="{FF2B5EF4-FFF2-40B4-BE49-F238E27FC236}">
                <a16:creationId xmlns:a16="http://schemas.microsoft.com/office/drawing/2014/main" id="{26BCE78A-E764-F1C0-2BE4-1CBD53D440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852"/>
          <a:stretch>
            <a:fillRect/>
          </a:stretch>
        </p:blipFill>
        <p:spPr bwMode="auto">
          <a:xfrm>
            <a:off x="7827022" y="1377901"/>
            <a:ext cx="3774427" cy="4839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44078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La trasformazione urbana e culturale di Montalto delle Marche">
            <a:extLst>
              <a:ext uri="{FF2B5EF4-FFF2-40B4-BE49-F238E27FC236}">
                <a16:creationId xmlns:a16="http://schemas.microsoft.com/office/drawing/2014/main" id="{26BF195A-8FBF-915D-8491-46CE33D92F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" y="1280160"/>
            <a:ext cx="7853876" cy="5235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D9309EA2-D3AE-94C8-2858-1C68182B6001}"/>
              </a:ext>
            </a:extLst>
          </p:cNvPr>
          <p:cNvSpPr txBox="1"/>
          <p:nvPr/>
        </p:nvSpPr>
        <p:spPr>
          <a:xfrm>
            <a:off x="585788" y="219669"/>
            <a:ext cx="11015661" cy="769441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4400" dirty="0">
                <a:solidFill>
                  <a:schemeClr val="bg1"/>
                </a:solidFill>
                <a:latin typeface="Comic Sans MS" panose="030F0702030302020204" pitchFamily="66" charset="0"/>
              </a:rPr>
              <a:t>«METROBORGO MONTALTOLAB»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566CFF0D-3AE4-666D-ADF4-55E062C6E36E}"/>
              </a:ext>
            </a:extLst>
          </p:cNvPr>
          <p:cNvSpPr txBox="1"/>
          <p:nvPr/>
        </p:nvSpPr>
        <p:spPr>
          <a:xfrm>
            <a:off x="8665698" y="1280160"/>
            <a:ext cx="305269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  <a:latin typeface="Comic Sans MS" panose="030F0702030302020204" pitchFamily="66" charset="0"/>
              </a:rPr>
              <a:t>MONTALTO MARCHE </a:t>
            </a:r>
          </a:p>
          <a:p>
            <a:r>
              <a:rPr lang="it-IT" dirty="0">
                <a:solidFill>
                  <a:schemeClr val="bg1"/>
                </a:solidFill>
                <a:latin typeface="Comic Sans MS" panose="030F0702030302020204" pitchFamily="66" charset="0"/>
              </a:rPr>
              <a:t>è stata selezionata come borgo pilota della Regione Marche, nell’ambito dell’investimento “Attrattività dei Borghi” del MIC – linea di azione A del PNRR</a:t>
            </a:r>
          </a:p>
        </p:txBody>
      </p:sp>
    </p:spTree>
    <p:extLst>
      <p:ext uri="{BB962C8B-B14F-4D97-AF65-F5344CB8AC3E}">
        <p14:creationId xmlns:p14="http://schemas.microsoft.com/office/powerpoint/2010/main" val="18739676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07119F89-B0A3-F87F-7F4C-6F516AFE2F51}"/>
              </a:ext>
            </a:extLst>
          </p:cNvPr>
          <p:cNvSpPr txBox="1"/>
          <p:nvPr/>
        </p:nvSpPr>
        <p:spPr>
          <a:xfrm>
            <a:off x="642057" y="219669"/>
            <a:ext cx="11015661" cy="646331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3600" dirty="0">
                <a:solidFill>
                  <a:schemeClr val="bg1"/>
                </a:solidFill>
                <a:latin typeface="Comic Sans MS" panose="030F0702030302020204" pitchFamily="66" charset="0"/>
              </a:rPr>
              <a:t>ARTE E CULTURA: PATRIMONIO ECONOMICO 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E546692D-6081-C01C-34A4-99AEC5591AC0}"/>
              </a:ext>
            </a:extLst>
          </p:cNvPr>
          <p:cNvSpPr txBox="1"/>
          <p:nvPr/>
        </p:nvSpPr>
        <p:spPr>
          <a:xfrm>
            <a:off x="267286" y="1225689"/>
            <a:ext cx="11733482" cy="2031325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r>
              <a:rPr lang="it-IT" b="1" i="1" dirty="0">
                <a:solidFill>
                  <a:schemeClr val="bg1"/>
                </a:solidFill>
                <a:latin typeface="Comic Sans MS" panose="030F0702030302020204" pitchFamily="66" charset="0"/>
              </a:rPr>
              <a:t>ANNI ’80: BENE CULTURALE COME BENE ECONOMICO</a:t>
            </a:r>
            <a:r>
              <a:rPr lang="it-IT" dirty="0">
                <a:solidFill>
                  <a:schemeClr val="bg1"/>
                </a:solidFill>
                <a:latin typeface="Comic Sans MS" panose="030F0702030302020204" pitchFamily="66" charset="0"/>
              </a:rPr>
              <a:t>. ALCUNE POLITICHE ECONOMICO-SOCIALI PUNTANO ALLA RIVITALIZZAZIONE DEI CENTRI STORICI A FINI TURISTICI, AL RECUPERO DEI FABBRICATI STORICI COME «Case Popolari», AL RIUTILIZZO DI FABBRICATI ABBANDONATI PER ATTIVITA’ DEL TERZO SETTORE, ECC.</a:t>
            </a:r>
          </a:p>
          <a:p>
            <a:endParaRPr lang="it-IT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285750" indent="-285750">
              <a:buFontTx/>
              <a:buChar char="-"/>
            </a:pPr>
            <a:endParaRPr lang="it-IT" dirty="0">
              <a:solidFill>
                <a:schemeClr val="bg1"/>
              </a:solidFill>
            </a:endParaRPr>
          </a:p>
          <a:p>
            <a:endParaRPr lang="it-IT" dirty="0">
              <a:solidFill>
                <a:schemeClr val="bg1"/>
              </a:solidFill>
            </a:endParaRPr>
          </a:p>
        </p:txBody>
      </p:sp>
      <p:pic>
        <p:nvPicPr>
          <p:cNvPr id="9218" name="Picture 2" descr="Art is Money. Arte e denaro secondo 18 grandi artisti. Da Haring e Warhol a  Banksy e le nuove generazioni della Street Art - ArtsLife">
            <a:extLst>
              <a:ext uri="{FF2B5EF4-FFF2-40B4-BE49-F238E27FC236}">
                <a16:creationId xmlns:a16="http://schemas.microsoft.com/office/drawing/2014/main" id="{720E2594-D6E3-243B-EED6-D69A6907CA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01182">
            <a:off x="7055902" y="3093657"/>
            <a:ext cx="4562423" cy="1925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In cerca di idee | L'affascinante rapporto fra l'arte e il denaro">
            <a:extLst>
              <a:ext uri="{FF2B5EF4-FFF2-40B4-BE49-F238E27FC236}">
                <a16:creationId xmlns:a16="http://schemas.microsoft.com/office/drawing/2014/main" id="{9C24A266-1046-F525-260B-238C3B043D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86" r="14861"/>
          <a:stretch>
            <a:fillRect/>
          </a:stretch>
        </p:blipFill>
        <p:spPr bwMode="auto">
          <a:xfrm>
            <a:off x="642057" y="2489428"/>
            <a:ext cx="5697416" cy="3910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087734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380</TotalTime>
  <Words>458</Words>
  <Application>Microsoft Office PowerPoint</Application>
  <PresentationFormat>Widescreen</PresentationFormat>
  <Paragraphs>46</Paragraphs>
  <Slides>11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Comic Sans MS</vt:lpstr>
      <vt:lpstr>Tema di Office</vt:lpstr>
      <vt:lpstr>          L’arte delle Marche nel Cinquecento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s.bonfigli4@studenti.unimc.it</dc:creator>
  <cp:lastModifiedBy>s.bonfigli4@studenti.unimc.it</cp:lastModifiedBy>
  <cp:revision>5</cp:revision>
  <dcterms:created xsi:type="dcterms:W3CDTF">2025-12-01T10:40:22Z</dcterms:created>
  <dcterms:modified xsi:type="dcterms:W3CDTF">2025-12-01T17:01:09Z</dcterms:modified>
</cp:coreProperties>
</file>